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5" r:id="rId29"/>
    <p:sldId id="284" r:id="rId30"/>
    <p:sldId id="286" r:id="rId3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504"/>
    <a:srgbClr val="FC9804"/>
    <a:srgbClr val="EAB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09" autoAdjust="0"/>
  </p:normalViewPr>
  <p:slideViewPr>
    <p:cSldViewPr>
      <p:cViewPr varScale="1">
        <p:scale>
          <a:sx n="111" d="100"/>
          <a:sy n="111" d="100"/>
        </p:scale>
        <p:origin x="-1530" y="-90"/>
      </p:cViewPr>
      <p:guideLst>
        <p:guide orient="horz" pos="2160"/>
        <p:guide pos="2880"/>
      </p:guideLst>
    </p:cSldViewPr>
  </p:slideViewPr>
  <p:outlineViewPr>
    <p:cViewPr>
      <p:scale>
        <a:sx n="33" d="100"/>
        <a:sy n="33" d="100"/>
      </p:scale>
      <p:origin x="0" y="1231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smtClean="0"/>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smtClean="0"/>
              <a:t>Kliknij, aby edytować styl wzorca podtytułu</a:t>
            </a:r>
            <a:endParaRPr kumimoji="0" lang="en-US"/>
          </a:p>
        </p:txBody>
      </p:sp>
      <p:sp>
        <p:nvSpPr>
          <p:cNvPr id="4" name="Symbol zastępczy daty 3"/>
          <p:cNvSpPr>
            <a:spLocks noGrp="1"/>
          </p:cNvSpPr>
          <p:nvPr>
            <p:ph type="dt" sz="half" idx="10"/>
          </p:nvPr>
        </p:nvSpPr>
        <p:spPr/>
        <p:txBody>
          <a:bodyPr/>
          <a:lstStyle/>
          <a:p>
            <a:fld id="{7D815D16-42F1-4F1F-88CB-251BDEFF756E}" type="datetimeFigureOut">
              <a:rPr lang="pl-PL" smtClean="0"/>
              <a:pPr/>
              <a:t>2018-06-04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679C6B-D39D-4BEB-BC08-51B584CF2C6F}"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D815D16-42F1-4F1F-88CB-251BDEFF756E}" type="datetimeFigureOut">
              <a:rPr lang="pl-PL" smtClean="0"/>
              <a:pPr/>
              <a:t>2018-06-04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679C6B-D39D-4BEB-BC08-51B584CF2C6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D815D16-42F1-4F1F-88CB-251BDEFF756E}" type="datetimeFigureOut">
              <a:rPr lang="pl-PL" smtClean="0"/>
              <a:pPr/>
              <a:t>2018-06-04</a:t>
            </a:fld>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2A679C6B-D39D-4BEB-BC08-51B584CF2C6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D815D16-42F1-4F1F-88CB-251BDEFF756E}" type="datetimeFigureOut">
              <a:rPr lang="pl-PL" smtClean="0"/>
              <a:pPr/>
              <a:t>2018-06-04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679C6B-D39D-4BEB-BC08-51B584CF2C6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7D815D16-42F1-4F1F-88CB-251BDEFF756E}" type="datetimeFigureOut">
              <a:rPr lang="pl-PL" smtClean="0"/>
              <a:pPr/>
              <a:t>2018-06-04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679C6B-D39D-4BEB-BC08-51B584CF2C6F}"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7D815D16-42F1-4F1F-88CB-251BDEFF756E}" type="datetimeFigureOut">
              <a:rPr lang="pl-PL" smtClean="0"/>
              <a:pPr/>
              <a:t>2018-06-04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A679C6B-D39D-4BEB-BC08-51B584CF2C6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7D815D16-42F1-4F1F-88CB-251BDEFF756E}" type="datetimeFigureOut">
              <a:rPr lang="pl-PL" smtClean="0"/>
              <a:pPr/>
              <a:t>2018-06-04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A679C6B-D39D-4BEB-BC08-51B584CF2C6F}"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7D815D16-42F1-4F1F-88CB-251BDEFF756E}" type="datetimeFigureOut">
              <a:rPr lang="pl-PL" smtClean="0"/>
              <a:pPr/>
              <a:t>2018-06-04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A679C6B-D39D-4BEB-BC08-51B584CF2C6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D815D16-42F1-4F1F-88CB-251BDEFF756E}" type="datetimeFigureOut">
              <a:rPr lang="pl-PL" smtClean="0"/>
              <a:pPr/>
              <a:t>2018-06-04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A679C6B-D39D-4BEB-BC08-51B584CF2C6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smtClean="0"/>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7D815D16-42F1-4F1F-88CB-251BDEFF756E}" type="datetimeFigureOut">
              <a:rPr lang="pl-PL" smtClean="0"/>
              <a:pPr/>
              <a:t>2018-06-04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A679C6B-D39D-4BEB-BC08-51B584CF2C6F}"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fld id="{7D815D16-42F1-4F1F-88CB-251BDEFF756E}" type="datetimeFigureOut">
              <a:rPr lang="pl-PL" smtClean="0"/>
              <a:pPr/>
              <a:t>2018-06-04</a:t>
            </a:fld>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2A679C6B-D39D-4BEB-BC08-51B584CF2C6F}"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5000"/>
            <a:lum/>
          </a:blip>
          <a:srcRect/>
          <a:stretch>
            <a:fillRect l="-39000" r="-39000"/>
          </a:stretch>
        </a:blipFill>
        <a:effectLst/>
      </p:bgPr>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D815D16-42F1-4F1F-88CB-251BDEFF756E}" type="datetimeFigureOut">
              <a:rPr lang="pl-PL" smtClean="0"/>
              <a:pPr/>
              <a:t>2018-06-04</a:t>
            </a:fld>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A679C6B-D39D-4BEB-BC08-51B584CF2C6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zsp5.krosno.pl/konkurswww/2010/majchrowiczp/index.php?id=narzoblicz" TargetMode="External"/><Relationship Id="rId13" Type="http://schemas.openxmlformats.org/officeDocument/2006/relationships/hyperlink" Target="http://wojciechlitewiak.w.interia.pl/jedmiar/dawne.htm" TargetMode="External"/><Relationship Id="rId18" Type="http://schemas.openxmlformats.org/officeDocument/2006/relationships/hyperlink" Target="https://pl.wikisource.org/wiki/Encyklopedia_staropolska/Miary_i_wagi" TargetMode="External"/><Relationship Id="rId3" Type="http://schemas.openxmlformats.org/officeDocument/2006/relationships/hyperlink" Target="http://blogkubyipiotrka.blogspot.com/" TargetMode="External"/><Relationship Id="rId7" Type="http://schemas.openxmlformats.org/officeDocument/2006/relationships/hyperlink" Target="http://docs9.chomikuj.pl/68744668,PL,0,0,jak-liczono-dawniej-a-jak-liczymy-dzis.doc" TargetMode="External"/><Relationship Id="rId12" Type="http://schemas.openxmlformats.org/officeDocument/2006/relationships/hyperlink" Target="http://www.mdylag.republika.pl/historia_komputerow_HTML/1500_mech_kalk_leo_dvinci" TargetMode="External"/><Relationship Id="rId17" Type="http://schemas.openxmlformats.org/officeDocument/2006/relationships/hyperlink" Target="https://www.weranda.pl/sztuak-new/kolekcje-new/wagi-kiedys-i-dzis" TargetMode="External"/><Relationship Id="rId2" Type="http://schemas.openxmlformats.org/officeDocument/2006/relationships/hyperlink" Target="http://www.podkop.com/2014/02/06/starozytne-miary-dlugosci/" TargetMode="External"/><Relationship Id="rId16" Type="http://schemas.openxmlformats.org/officeDocument/2006/relationships/hyperlink" Target="http://wiki.meteoritica.pl/index.php5/Dawne_jednostki_miar_i_wag" TargetMode="External"/><Relationship Id="rId1" Type="http://schemas.openxmlformats.org/officeDocument/2006/relationships/slideLayout" Target="../slideLayouts/slideLayout2.xml"/><Relationship Id="rId6" Type="http://schemas.openxmlformats.org/officeDocument/2006/relationships/hyperlink" Target="http://www.ciekawostka.pl/content/view/1556/45/" TargetMode="External"/><Relationship Id="rId11" Type="http://schemas.openxmlformats.org/officeDocument/2006/relationships/hyperlink" Target="http://pl.wikipedia.org/wiki/Kostki_Napiera" TargetMode="External"/><Relationship Id="rId5" Type="http://schemas.openxmlformats.org/officeDocument/2006/relationships/hyperlink" Target="http://wynalazki.slomniki.pl/images/stories/duze/abakus.jpg" TargetMode="External"/><Relationship Id="rId15" Type="http://schemas.openxmlformats.org/officeDocument/2006/relationships/hyperlink" Target="https://pl.m.wikipedia.org/wiki/Zegar_s&#322;oneczny" TargetMode="External"/><Relationship Id="rId10" Type="http://schemas.openxmlformats.org/officeDocument/2006/relationships/hyperlink" Target="http://edu.i-lo.tarnow.pl/inf/hist/001_komp/1600ad.php" TargetMode="External"/><Relationship Id="rId4" Type="http://schemas.openxmlformats.org/officeDocument/2006/relationships/hyperlink" Target="http://www.skorzewo.edu.pl/przedmioty/matematyka/matematyka4/6.pdf" TargetMode="External"/><Relationship Id="rId9" Type="http://schemas.openxmlformats.org/officeDocument/2006/relationships/hyperlink" Target="http://edu.i-lo.tarnow.pl/inf/hist/001_komp/1500ad.php" TargetMode="External"/><Relationship Id="rId14" Type="http://schemas.openxmlformats.org/officeDocument/2006/relationships/hyperlink" Target="https://pl.m.wikipedia.org/wiki/Zegar_atomow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40000"/>
            <a:lum/>
          </a:blip>
          <a:srcRect/>
          <a:stretch>
            <a:fillRect l="-39000" r="-39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404664"/>
            <a:ext cx="8458200" cy="1827635"/>
          </a:xfrm>
        </p:spPr>
        <p:txBody>
          <a:bodyPr>
            <a:normAutofit/>
          </a:bodyPr>
          <a:lstStyle/>
          <a:p>
            <a:r>
              <a:rPr lang="pl-PL" sz="4000" b="1" dirty="0" smtClean="0">
                <a:solidFill>
                  <a:srgbClr val="FCB504"/>
                </a:solidFill>
              </a:rPr>
              <a:t>Jak liczono dawniej – miara długości</a:t>
            </a:r>
            <a:endParaRPr lang="pl-PL" sz="4000" b="1" dirty="0">
              <a:solidFill>
                <a:srgbClr val="FCB504"/>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229600" cy="4625609"/>
          </a:xfrm>
        </p:spPr>
        <p:txBody>
          <a:bodyPr/>
          <a:lstStyle/>
          <a:p>
            <a:r>
              <a:rPr lang="pl-PL" dirty="0" smtClean="0"/>
              <a:t>Łokieć – jednostka długości o różnej wartości w zależności od państwa, regionu i epoki historycznej. Tradycyjna miara nawiązująca do średniej długości ręki od stawu łokciowego do końca palca środkowego. Dzielił się najczęściej </a:t>
            </a:r>
            <a:r>
              <a:rPr lang="pl-PL" dirty="0" smtClean="0"/>
              <a:t>na 2 stopy </a:t>
            </a:r>
            <a:r>
              <a:rPr lang="pl-PL" dirty="0" smtClean="0"/>
              <a:t>albo 24 cale.</a:t>
            </a:r>
          </a:p>
          <a:p>
            <a:endParaRPr lang="pl-PL"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229600" cy="4625609"/>
          </a:xfrm>
        </p:spPr>
        <p:txBody>
          <a:bodyPr>
            <a:normAutofit fontScale="25000" lnSpcReduction="20000"/>
          </a:bodyPr>
          <a:lstStyle/>
          <a:p>
            <a:pPr marL="438912" indent="-320040">
              <a:spcBef>
                <a:spcPts val="0"/>
              </a:spcBef>
              <a:buFont typeface="Wingdings 2"/>
              <a:buChar char=""/>
              <a:defRPr/>
            </a:pPr>
            <a:r>
              <a:rPr lang="pl-PL" sz="9600" dirty="0"/>
              <a:t>Krok – </a:t>
            </a:r>
            <a:r>
              <a:rPr lang="pl-PL" sz="9600" dirty="0" smtClean="0"/>
              <a:t>poza układowa </a:t>
            </a:r>
            <a:r>
              <a:rPr lang="pl-PL" sz="9600" dirty="0"/>
              <a:t>jednostka miary długości stosowana od starożytności.</a:t>
            </a:r>
            <a:br>
              <a:rPr lang="pl-PL" sz="9600" dirty="0"/>
            </a:br>
            <a:r>
              <a:rPr lang="pl-PL" sz="9600" dirty="0"/>
              <a:t>Passus to historyczna rzymska miara długości, tzw. podwójny krok, ok. 1,48 metra. Jest to długość podwójnego kroku, czyli odległość między kolejnymi śladami jednej stopy. Ponieważ marsz zaczynamy prawą nogą, liczymy liczbę postawień lewej nogi.</a:t>
            </a:r>
            <a:br>
              <a:rPr lang="pl-PL" sz="9600" dirty="0"/>
            </a:br>
            <a:endParaRPr lang="pl-PL" sz="9600" dirty="0"/>
          </a:p>
          <a:p>
            <a:pPr marL="438912" indent="-320040">
              <a:spcBef>
                <a:spcPts val="0"/>
              </a:spcBef>
              <a:buFont typeface="Wingdings 2"/>
              <a:buChar char=""/>
              <a:defRPr/>
            </a:pPr>
            <a:r>
              <a:rPr lang="pl-PL" sz="9600" dirty="0"/>
              <a:t>Gradus </a:t>
            </a:r>
            <a:r>
              <a:rPr lang="pl-PL" sz="9600" dirty="0" smtClean="0"/>
              <a:t>to pojedynczy krok</a:t>
            </a:r>
            <a:r>
              <a:rPr lang="pl-PL" sz="9600" dirty="0"/>
              <a:t>, czyli połowa kroku podwójnego.</a:t>
            </a:r>
            <a:br>
              <a:rPr lang="pl-PL" sz="9600" dirty="0"/>
            </a:br>
            <a:r>
              <a:rPr lang="pl-PL" sz="9600" dirty="0"/>
              <a:t>Także w starożytnej Grecji używano jednostek διπλοῦν βῆμα (diploun bēma, krok podwójny, 5 stóp) i ἁπλοῦν βῆμα (haploun bēma, krok pojedynczy, 2,5 stopy).</a:t>
            </a:r>
            <a:br>
              <a:rPr lang="pl-PL" sz="9600" dirty="0"/>
            </a:br>
            <a:r>
              <a:rPr lang="pl-PL" sz="9600" dirty="0"/>
              <a:t>Od kroku wywodzi się mila, pierwotnie równa 1000 (podwójnych) kroków (mila rzymska).</a:t>
            </a:r>
            <a:br>
              <a:rPr lang="pl-PL" sz="9600" dirty="0"/>
            </a:br>
            <a:r>
              <a:rPr lang="pl-PL" sz="9600" dirty="0"/>
              <a:t>Ponieważ długość kroku jest sprawą indywidualną, w zależności od przyjętej definicji krok może się równać od 0,8 m do 1,5 m.</a:t>
            </a:r>
          </a:p>
          <a:p>
            <a:endParaRPr lang="pl-PL"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76672"/>
            <a:ext cx="8229600" cy="4625609"/>
          </a:xfrm>
        </p:spPr>
        <p:txBody>
          <a:bodyPr>
            <a:normAutofit lnSpcReduction="10000"/>
          </a:bodyPr>
          <a:lstStyle/>
          <a:p>
            <a:pPr>
              <a:lnSpc>
                <a:spcPct val="80000"/>
              </a:lnSpc>
            </a:pPr>
            <a:r>
              <a:rPr lang="pl-PL" dirty="0" smtClean="0"/>
              <a:t>MIARY STAROPOLSKIE </a:t>
            </a:r>
          </a:p>
          <a:p>
            <a:pPr>
              <a:lnSpc>
                <a:spcPct val="80000"/>
              </a:lnSpc>
            </a:pPr>
            <a:endParaRPr lang="pl-PL" sz="2200" dirty="0" smtClean="0"/>
          </a:p>
          <a:p>
            <a:pPr>
              <a:lnSpc>
                <a:spcPct val="80000"/>
              </a:lnSpc>
            </a:pPr>
            <a:r>
              <a:rPr lang="pl-PL" sz="2200" dirty="0" smtClean="0"/>
              <a:t>• Funt - miara masy w 1764 roku ,odpowiadała 405 gramom.</a:t>
            </a:r>
          </a:p>
          <a:p>
            <a:pPr>
              <a:lnSpc>
                <a:spcPct val="80000"/>
              </a:lnSpc>
            </a:pPr>
            <a:endParaRPr lang="pl-PL" sz="2200" dirty="0" smtClean="0"/>
          </a:p>
          <a:p>
            <a:pPr>
              <a:lnSpc>
                <a:spcPct val="80000"/>
              </a:lnSpc>
            </a:pPr>
            <a:r>
              <a:rPr lang="pl-PL" sz="2200" dirty="0" smtClean="0"/>
              <a:t> • Garniec - miara pojemności ciał sypkich i cieczy, pochodzenia słowiańskiego. Garniec stanowił 1/32 korca i dzielił się na 4 kwarty, a jego wielkość w 1784 toku wynosiła 3,71. </a:t>
            </a:r>
          </a:p>
          <a:p>
            <a:pPr>
              <a:lnSpc>
                <a:spcPct val="80000"/>
              </a:lnSpc>
            </a:pPr>
            <a:endParaRPr lang="pl-PL" sz="2200" dirty="0" smtClean="0"/>
          </a:p>
          <a:p>
            <a:pPr>
              <a:lnSpc>
                <a:spcPct val="80000"/>
              </a:lnSpc>
            </a:pPr>
            <a:r>
              <a:rPr lang="pl-PL" sz="2200" dirty="0" smtClean="0"/>
              <a:t>• Korzec - miara pojemności ciał sypkich. Korzec dzielił się na 4 ćwiertnie, 16 (lub 12) korczyków i 32 (lub 24) miary albo też na 2 korczyki, 8 - 12 miarek, 32 garnce. W XVIII wieku znajdowało się w użyciu blisko 300 korzców lokalnych. Według miary lokalnej (kaliskiej) korzec liczył 28 garncy (tj. 2 wiertele). </a:t>
            </a:r>
          </a:p>
          <a:p>
            <a:pPr>
              <a:lnSpc>
                <a:spcPct val="80000"/>
              </a:lnSpc>
            </a:pPr>
            <a:endParaRPr lang="pl-PL" sz="2200" dirty="0" smtClean="0"/>
          </a:p>
          <a:p>
            <a:pPr>
              <a:lnSpc>
                <a:spcPct val="80000"/>
              </a:lnSpc>
            </a:pPr>
            <a:r>
              <a:rPr lang="pl-PL" sz="2200" dirty="0" smtClean="0"/>
              <a:t>• Kwarta - miara pojemności ciał sypkich i płynów, głównie zbóż, wina i piwa. Stanowiła 1/4 garnca, dzieliła się na 4 kwaterki. Kwarta staropolska zawierała 0,94 1. • Kwaterka - miara pojemności, 1/4 </a:t>
            </a:r>
            <a:r>
              <a:rPr lang="pl-PL" sz="1300" dirty="0" smtClean="0"/>
              <a:t>kwarty. </a:t>
            </a:r>
          </a:p>
          <a:p>
            <a:endParaRPr lang="pl-PL"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548680"/>
            <a:ext cx="8229600" cy="4625609"/>
          </a:xfrm>
        </p:spPr>
        <p:txBody>
          <a:bodyPr>
            <a:normAutofit/>
          </a:bodyPr>
          <a:lstStyle/>
          <a:p>
            <a:pPr marL="438912" indent="-320040">
              <a:lnSpc>
                <a:spcPct val="80000"/>
              </a:lnSpc>
              <a:spcBef>
                <a:spcPts val="0"/>
              </a:spcBef>
              <a:buFont typeface="Wingdings 2"/>
              <a:buChar char=""/>
              <a:defRPr/>
            </a:pPr>
            <a:r>
              <a:rPr lang="pl-PL" sz="2000" dirty="0"/>
              <a:t>• Łan - włóka, jednostka miary ziemi uprawnej, podstawa do określania wymiaru czynszów i pańszczyzny. Łan wynosił około 30 morgów. Mórg staropolski wynosił ok. 1/2 ha. </a:t>
            </a:r>
          </a:p>
          <a:p>
            <a:pPr marL="438912" indent="-320040">
              <a:lnSpc>
                <a:spcPct val="80000"/>
              </a:lnSpc>
              <a:spcBef>
                <a:spcPts val="0"/>
              </a:spcBef>
              <a:buFont typeface="Wingdings 2"/>
              <a:buChar char=""/>
              <a:defRPr/>
            </a:pPr>
            <a:endParaRPr lang="pl-PL" sz="2000" dirty="0"/>
          </a:p>
          <a:p>
            <a:pPr marL="438912" indent="-320040">
              <a:lnSpc>
                <a:spcPct val="80000"/>
              </a:lnSpc>
              <a:spcBef>
                <a:spcPts val="0"/>
              </a:spcBef>
              <a:buFont typeface="Wingdings 2"/>
              <a:buChar char=""/>
              <a:defRPr/>
            </a:pPr>
            <a:r>
              <a:rPr lang="pl-PL" sz="2000" dirty="0"/>
              <a:t>• Łokieć - miara długości. W Polsce znany od XIII wieku. Stanowił 1/3 sążnia i dzielił się na 2 stopy. Łokieć staropolski w 1764 roku wynosił 0,59 m. • Mila - jednostka długości używana w staropolskim systemie drogowym miar. W XVII wieku, mila mała wynosiła około 6250 m, mila średnia ok. 7030 m i mila wielka około 7810 m. </a:t>
            </a:r>
          </a:p>
          <a:p>
            <a:pPr marL="438912" indent="-320040">
              <a:lnSpc>
                <a:spcPct val="80000"/>
              </a:lnSpc>
              <a:spcBef>
                <a:spcPts val="0"/>
              </a:spcBef>
              <a:buFont typeface="Wingdings 2"/>
              <a:buChar char=""/>
              <a:defRPr/>
            </a:pPr>
            <a:endParaRPr lang="pl-PL" sz="2000" dirty="0"/>
          </a:p>
          <a:p>
            <a:pPr marL="438912" indent="-320040">
              <a:lnSpc>
                <a:spcPct val="80000"/>
              </a:lnSpc>
              <a:spcBef>
                <a:spcPts val="0"/>
              </a:spcBef>
              <a:buFont typeface="Wingdings 2"/>
              <a:buChar char=""/>
              <a:defRPr/>
            </a:pPr>
            <a:r>
              <a:rPr lang="pl-PL" sz="2000" dirty="0"/>
              <a:t>• Postaw - jednostka długości służąca do mierzenia tkanin. Miał różną długość (od 27 do 62 łokci). W XIX wieku wielkość postawu wahała się od 12 do 64 łokci, średnio zaś wynosiła 32 łokcie. </a:t>
            </a:r>
          </a:p>
          <a:p>
            <a:pPr marL="438912" indent="-320040">
              <a:lnSpc>
                <a:spcPct val="80000"/>
              </a:lnSpc>
              <a:spcBef>
                <a:spcPts val="0"/>
              </a:spcBef>
              <a:buFont typeface="Wingdings 2"/>
              <a:buChar char=""/>
              <a:defRPr/>
            </a:pPr>
            <a:endParaRPr lang="pl-PL" sz="2000" dirty="0"/>
          </a:p>
          <a:p>
            <a:pPr marL="438912" indent="-320040">
              <a:lnSpc>
                <a:spcPct val="80000"/>
              </a:lnSpc>
              <a:spcBef>
                <a:spcPts val="0"/>
              </a:spcBef>
              <a:buFont typeface="Wingdings 2"/>
              <a:buChar char=""/>
              <a:defRPr/>
            </a:pPr>
            <a:r>
              <a:rPr lang="pl-PL" sz="2000" dirty="0"/>
              <a:t>• Staje - staropolska rolna i drogowa miara długości. Jako miara powierzchni staje liczyło 30 prętów, czyli 1 morgę. Jako miara drogowa staje milowe wynosiło zazwyczaj około 893 m. </a:t>
            </a:r>
          </a:p>
          <a:p>
            <a:pPr marL="438912" indent="-320040">
              <a:spcBef>
                <a:spcPts val="0"/>
              </a:spcBef>
              <a:buFont typeface="Wingdings 2"/>
              <a:buChar char=""/>
              <a:defRPr/>
            </a:pPr>
            <a:endParaRPr lang="pl-PL" sz="2000" dirty="0"/>
          </a:p>
          <a:p>
            <a:endParaRPr lang="pl-PL"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0000"/>
            <a:lum/>
          </a:blip>
          <a:srcRect/>
          <a:stretch>
            <a:fillRect l="-24000" r="-24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6632"/>
            <a:ext cx="9217024" cy="1008112"/>
          </a:xfrm>
        </p:spPr>
        <p:txBody>
          <a:bodyPr>
            <a:normAutofit fontScale="90000"/>
          </a:bodyPr>
          <a:lstStyle/>
          <a:p>
            <a:pPr algn="l"/>
            <a:r>
              <a:rPr lang="pl-PL" dirty="0" smtClean="0">
                <a:solidFill>
                  <a:schemeClr val="accent1">
                    <a:satMod val="150000"/>
                  </a:schemeClr>
                </a:solidFill>
              </a:rPr>
              <a:t>Dzisiejsze jednostki, wraz z wartością:</a:t>
            </a:r>
            <a:endParaRPr lang="pl-PL" dirty="0"/>
          </a:p>
        </p:txBody>
      </p:sp>
      <p:sp>
        <p:nvSpPr>
          <p:cNvPr id="3" name="Symbol zastępczy zawartości 2"/>
          <p:cNvSpPr>
            <a:spLocks noGrp="1"/>
          </p:cNvSpPr>
          <p:nvPr>
            <p:ph idx="1"/>
          </p:nvPr>
        </p:nvSpPr>
        <p:spPr>
          <a:xfrm>
            <a:off x="395536" y="1340768"/>
            <a:ext cx="8219256" cy="5060032"/>
          </a:xfrm>
        </p:spPr>
        <p:txBody>
          <a:bodyPr>
            <a:normAutofit/>
          </a:bodyPr>
          <a:lstStyle/>
          <a:p>
            <a:pPr>
              <a:lnSpc>
                <a:spcPct val="80000"/>
              </a:lnSpc>
            </a:pPr>
            <a:r>
              <a:rPr lang="pl-PL" sz="2600" dirty="0" smtClean="0"/>
              <a:t>1 eksametr 1000000000000000000  m1 </a:t>
            </a:r>
          </a:p>
          <a:p>
            <a:pPr>
              <a:lnSpc>
                <a:spcPct val="80000"/>
              </a:lnSpc>
            </a:pPr>
            <a:r>
              <a:rPr lang="pl-PL" sz="2600" dirty="0" smtClean="0"/>
              <a:t>petametr 1000000000000000  m1 </a:t>
            </a:r>
          </a:p>
          <a:p>
            <a:pPr>
              <a:lnSpc>
                <a:spcPct val="80000"/>
              </a:lnSpc>
            </a:pPr>
            <a:r>
              <a:rPr lang="pl-PL" sz="2600" dirty="0" smtClean="0"/>
              <a:t>Terametr 1000000000000 m</a:t>
            </a:r>
          </a:p>
          <a:p>
            <a:pPr>
              <a:lnSpc>
                <a:spcPct val="80000"/>
              </a:lnSpc>
            </a:pPr>
            <a:r>
              <a:rPr lang="pl-PL" sz="2600" dirty="0" smtClean="0"/>
              <a:t>Gigametr 1000000000 m</a:t>
            </a:r>
          </a:p>
          <a:p>
            <a:pPr>
              <a:lnSpc>
                <a:spcPct val="80000"/>
              </a:lnSpc>
            </a:pPr>
            <a:r>
              <a:rPr lang="pl-PL" sz="2600" dirty="0" smtClean="0"/>
              <a:t>Megametr 1000000 m</a:t>
            </a:r>
          </a:p>
          <a:p>
            <a:pPr>
              <a:lnSpc>
                <a:spcPct val="80000"/>
              </a:lnSpc>
            </a:pPr>
            <a:r>
              <a:rPr lang="pl-PL" sz="2600" dirty="0" smtClean="0"/>
              <a:t>Kilometr 1000 m</a:t>
            </a:r>
          </a:p>
          <a:p>
            <a:pPr>
              <a:lnSpc>
                <a:spcPct val="80000"/>
              </a:lnSpc>
            </a:pPr>
            <a:r>
              <a:rPr lang="pl-PL" sz="2600" dirty="0" smtClean="0"/>
              <a:t>Hektometr 100 m</a:t>
            </a:r>
          </a:p>
          <a:p>
            <a:pPr>
              <a:lnSpc>
                <a:spcPct val="80000"/>
              </a:lnSpc>
            </a:pPr>
            <a:r>
              <a:rPr lang="pl-PL" sz="2600" dirty="0" smtClean="0"/>
              <a:t>Decymetr 0,1 m</a:t>
            </a:r>
          </a:p>
          <a:p>
            <a:pPr>
              <a:lnSpc>
                <a:spcPct val="80000"/>
              </a:lnSpc>
            </a:pPr>
            <a:r>
              <a:rPr lang="pl-PL" sz="2600" dirty="0" smtClean="0"/>
              <a:t>Centymetr 0,01 m</a:t>
            </a:r>
          </a:p>
          <a:p>
            <a:pPr>
              <a:lnSpc>
                <a:spcPct val="80000"/>
              </a:lnSpc>
            </a:pPr>
            <a:r>
              <a:rPr lang="pl-PL" sz="2600" dirty="0" smtClean="0"/>
              <a:t>Milimetr 0,001 m</a:t>
            </a:r>
          </a:p>
          <a:p>
            <a:pPr>
              <a:lnSpc>
                <a:spcPct val="80000"/>
              </a:lnSpc>
            </a:pPr>
            <a:r>
              <a:rPr lang="pl-PL" sz="2600" dirty="0" smtClean="0"/>
              <a:t>mikrometr 0,000001 M</a:t>
            </a:r>
          </a:p>
          <a:p>
            <a:pPr>
              <a:lnSpc>
                <a:spcPct val="80000"/>
              </a:lnSpc>
            </a:pPr>
            <a:r>
              <a:rPr lang="pl-PL" sz="2600" dirty="0" smtClean="0"/>
              <a:t>Nanometr 0,000000001 m </a:t>
            </a:r>
          </a:p>
          <a:p>
            <a:pPr>
              <a:lnSpc>
                <a:spcPct val="80000"/>
              </a:lnSpc>
            </a:pPr>
            <a:r>
              <a:rPr lang="pl-PL" sz="2600" dirty="0" smtClean="0"/>
              <a:t>Pikometr 0,000000000001 m</a:t>
            </a:r>
          </a:p>
          <a:p>
            <a:pPr>
              <a:lnSpc>
                <a:spcPct val="80000"/>
              </a:lnSpc>
            </a:pPr>
            <a:r>
              <a:rPr lang="pl-PL" sz="2600" dirty="0" smtClean="0"/>
              <a:t>Femtometr 0,000000000000001 </a:t>
            </a:r>
          </a:p>
          <a:p>
            <a:pPr>
              <a:lnSpc>
                <a:spcPct val="80000"/>
              </a:lnSpc>
            </a:pPr>
            <a:r>
              <a:rPr lang="pl-PL" sz="2600" dirty="0" smtClean="0"/>
              <a:t>Ttometr 0,000000000000000001 m</a:t>
            </a:r>
          </a:p>
          <a:p>
            <a:pPr>
              <a:lnSpc>
                <a:spcPct val="80000"/>
              </a:lnSpc>
            </a:pPr>
            <a:endParaRPr lang="pl-PL" dirty="0" smtClean="0"/>
          </a:p>
          <a:p>
            <a:endParaRPr lang="pl-PL"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2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20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20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20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20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2000"/>
                                        <p:tgtEl>
                                          <p:spTgt spid="3">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Effect transition="in" filter="fade">
                                      <p:cBhvr>
                                        <p:cTn id="78" dur="2000"/>
                                        <p:tgtEl>
                                          <p:spTgt spid="3">
                                            <p:txEl>
                                              <p:pRg st="13" end="1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
                                            <p:txEl>
                                              <p:pRg st="14" end="14"/>
                                            </p:txEl>
                                          </p:spTgt>
                                        </p:tgtEl>
                                        <p:attrNameLst>
                                          <p:attrName>style.visibility</p:attrName>
                                        </p:attrNameLst>
                                      </p:cBhvr>
                                      <p:to>
                                        <p:strVal val="visible"/>
                                      </p:to>
                                    </p:set>
                                    <p:animEffect transition="in" filter="fade">
                                      <p:cBhvr>
                                        <p:cTn id="83"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76672"/>
            <a:ext cx="8208912" cy="6048672"/>
          </a:xfrm>
        </p:spPr>
        <p:txBody>
          <a:bodyPr>
            <a:normAutofit/>
          </a:bodyPr>
          <a:lstStyle/>
          <a:p>
            <a:pPr>
              <a:lnSpc>
                <a:spcPct val="90000"/>
              </a:lnSpc>
            </a:pPr>
            <a:r>
              <a:rPr lang="pl-PL" b="1" dirty="0" smtClean="0"/>
              <a:t>Pozostałe jednostki długości:</a:t>
            </a:r>
            <a:r>
              <a:rPr lang="pl-PL" dirty="0" smtClean="0"/>
              <a:t/>
            </a:r>
            <a:br>
              <a:rPr lang="pl-PL" dirty="0" smtClean="0"/>
            </a:br>
            <a:endParaRPr lang="pl-PL" dirty="0" smtClean="0"/>
          </a:p>
          <a:p>
            <a:pPr>
              <a:lnSpc>
                <a:spcPct val="90000"/>
              </a:lnSpc>
            </a:pPr>
            <a:r>
              <a:rPr lang="pl-PL" sz="2800" dirty="0" smtClean="0"/>
              <a:t>11 cal </a:t>
            </a:r>
            <a:r>
              <a:rPr lang="pl-PL" sz="2800" dirty="0" err="1" smtClean="0"/>
              <a:t>[i</a:t>
            </a:r>
            <a:r>
              <a:rPr lang="pl-PL" sz="2800" dirty="0" smtClean="0"/>
              <a:t>n</a:t>
            </a:r>
            <a:r>
              <a:rPr lang="pl-PL" sz="2800" dirty="0" smtClean="0"/>
              <a:t>] = 2,542,54 centymetra</a:t>
            </a:r>
            <a:br>
              <a:rPr lang="pl-PL" sz="2800" dirty="0" smtClean="0"/>
            </a:br>
            <a:endParaRPr lang="pl-PL" sz="2800" dirty="0" smtClean="0"/>
          </a:p>
          <a:p>
            <a:pPr>
              <a:lnSpc>
                <a:spcPct val="90000"/>
              </a:lnSpc>
            </a:pPr>
            <a:r>
              <a:rPr lang="pl-PL" sz="2800" dirty="0" smtClean="0"/>
              <a:t>11 stopa [ft] = 30,4830,48 centymetrów = 1212 cali</a:t>
            </a:r>
            <a:br>
              <a:rPr lang="pl-PL" sz="2800" dirty="0" smtClean="0"/>
            </a:br>
            <a:endParaRPr lang="pl-PL" sz="2800" dirty="0" smtClean="0"/>
          </a:p>
          <a:p>
            <a:pPr>
              <a:lnSpc>
                <a:spcPct val="90000"/>
              </a:lnSpc>
            </a:pPr>
            <a:r>
              <a:rPr lang="pl-PL" sz="2800" dirty="0" smtClean="0"/>
              <a:t>11 jard [yd] = 91,4491,44 centymetra = 33 stopy</a:t>
            </a:r>
          </a:p>
          <a:p>
            <a:pPr>
              <a:lnSpc>
                <a:spcPct val="90000"/>
              </a:lnSpc>
            </a:pPr>
            <a:endParaRPr lang="pl-PL" sz="2800" dirty="0" smtClean="0"/>
          </a:p>
          <a:p>
            <a:pPr>
              <a:lnSpc>
                <a:spcPct val="90000"/>
              </a:lnSpc>
            </a:pPr>
            <a:r>
              <a:rPr lang="pl-PL" sz="2800" dirty="0" smtClean="0"/>
              <a:t>11 sążeń [fm] = 1,82881,8288 metra = 66 stóp</a:t>
            </a:r>
          </a:p>
          <a:p>
            <a:pPr>
              <a:lnSpc>
                <a:spcPct val="90000"/>
              </a:lnSpc>
            </a:pPr>
            <a:endParaRPr lang="pl-PL" sz="2800" dirty="0" smtClean="0"/>
          </a:p>
          <a:p>
            <a:pPr>
              <a:lnSpc>
                <a:spcPct val="90000"/>
              </a:lnSpc>
            </a:pPr>
            <a:r>
              <a:rPr lang="pl-PL" sz="2800" dirty="0" smtClean="0"/>
              <a:t>11 mila [M] = 1609,3441609,344 metrów</a:t>
            </a:r>
          </a:p>
          <a:p>
            <a:pPr>
              <a:lnSpc>
                <a:spcPct val="90000"/>
              </a:lnSpc>
              <a:buNone/>
            </a:pPr>
            <a:r>
              <a:rPr lang="pl-PL" sz="2800" dirty="0" smtClean="0"/>
              <a:t/>
            </a:r>
            <a:br>
              <a:rPr lang="pl-PL" sz="2800" dirty="0" smtClean="0"/>
            </a:br>
            <a:r>
              <a:rPr lang="pl-PL" sz="2800" dirty="0" smtClean="0"/>
              <a:t>11 mila morska [Mn] = 18521852 metrów</a:t>
            </a:r>
          </a:p>
          <a:p>
            <a:endParaRPr lang="pl-PL" sz="2800"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2636912"/>
            <a:ext cx="8229600" cy="1252728"/>
          </a:xfrm>
        </p:spPr>
        <p:txBody>
          <a:bodyPr/>
          <a:lstStyle/>
          <a:p>
            <a:pPr algn="ctr"/>
            <a:r>
              <a:rPr lang="pl-PL" dirty="0" smtClean="0">
                <a:solidFill>
                  <a:srgbClr val="002060"/>
                </a:solidFill>
              </a:rPr>
              <a:t>Jak mierzono czas dawniej?</a:t>
            </a:r>
            <a:endParaRPr lang="pl-PL"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02060"/>
                </a:solidFill>
              </a:rPr>
              <a:t>ZEGAR SŁONECZNY </a:t>
            </a:r>
            <a:endParaRPr lang="pl-PL" dirty="0"/>
          </a:p>
        </p:txBody>
      </p:sp>
      <p:sp>
        <p:nvSpPr>
          <p:cNvPr id="3" name="Symbol zastępczy zawartości 2"/>
          <p:cNvSpPr>
            <a:spLocks noGrp="1"/>
          </p:cNvSpPr>
          <p:nvPr>
            <p:ph idx="1"/>
          </p:nvPr>
        </p:nvSpPr>
        <p:spPr>
          <a:xfrm>
            <a:off x="0" y="1196752"/>
            <a:ext cx="4427984" cy="5544616"/>
          </a:xfrm>
        </p:spPr>
        <p:txBody>
          <a:bodyPr>
            <a:normAutofit/>
          </a:bodyPr>
          <a:lstStyle/>
          <a:p>
            <a:pPr>
              <a:buNone/>
            </a:pPr>
            <a:r>
              <a:rPr lang="pl-PL" dirty="0" smtClean="0"/>
              <a:t>    Pierwsze zegary słoneczne powstały w Egipcie w trzecim wieku p.n.e. Okazało się jednak nieprecyzyjne ,ale ok. 700r.p.n.e zegar słoneczny przekształcił się w cos ,co przypomina jego obecny kształt.</a:t>
            </a:r>
          </a:p>
          <a:p>
            <a:endParaRPr lang="pl-PL" dirty="0"/>
          </a:p>
        </p:txBody>
      </p:sp>
      <p:pic>
        <p:nvPicPr>
          <p:cNvPr id="1027" name="Picture 3" descr="C:\Users\G750JW\Desktop\firealpaca\Obraz5.jpg"/>
          <p:cNvPicPr>
            <a:picLocks noChangeAspect="1" noChangeArrowheads="1"/>
          </p:cNvPicPr>
          <p:nvPr/>
        </p:nvPicPr>
        <p:blipFill>
          <a:blip r:embed="rId3" cstate="print"/>
          <a:srcRect/>
          <a:stretch>
            <a:fillRect/>
          </a:stretch>
        </p:blipFill>
        <p:spPr bwMode="auto">
          <a:xfrm>
            <a:off x="4572000" y="1700808"/>
            <a:ext cx="4211837" cy="3096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additive="base">
                                        <p:cTn id="18" dur="500" fill="hold"/>
                                        <p:tgtEl>
                                          <p:spTgt spid="1027"/>
                                        </p:tgtEl>
                                        <p:attrNameLst>
                                          <p:attrName>ppt_x</p:attrName>
                                        </p:attrNameLst>
                                      </p:cBhvr>
                                      <p:tavLst>
                                        <p:tav tm="0">
                                          <p:val>
                                            <p:strVal val="#ppt_x"/>
                                          </p:val>
                                        </p:tav>
                                        <p:tav tm="100000">
                                          <p:val>
                                            <p:strVal val="#ppt_x"/>
                                          </p:val>
                                        </p:tav>
                                      </p:tavLst>
                                    </p:anim>
                                    <p:anim calcmode="lin" valueType="num">
                                      <p:cBhvr additive="base">
                                        <p:cTn id="19"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l="-1000" r="-1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smtClean="0">
                <a:solidFill>
                  <a:srgbClr val="002060"/>
                </a:solidFill>
              </a:rPr>
              <a:t>Zegar wahadłowy </a:t>
            </a:r>
            <a:endParaRPr lang="pl-PL" dirty="0"/>
          </a:p>
        </p:txBody>
      </p:sp>
      <p:sp>
        <p:nvSpPr>
          <p:cNvPr id="3" name="Symbol zastępczy zawartości 2"/>
          <p:cNvSpPr>
            <a:spLocks noGrp="1"/>
          </p:cNvSpPr>
          <p:nvPr>
            <p:ph idx="1"/>
          </p:nvPr>
        </p:nvSpPr>
        <p:spPr>
          <a:xfrm>
            <a:off x="179512" y="1412776"/>
            <a:ext cx="4608512" cy="5209585"/>
          </a:xfrm>
        </p:spPr>
        <p:txBody>
          <a:bodyPr>
            <a:normAutofit lnSpcReduction="10000"/>
          </a:bodyPr>
          <a:lstStyle/>
          <a:p>
            <a:pPr>
              <a:buNone/>
            </a:pPr>
            <a:r>
              <a:rPr lang="pl-PL" dirty="0" smtClean="0"/>
              <a:t>    W roku 1656 Huygnes zbudował pierwszy zegar  wahadłowy. Wskazywał dokładność 1 minuty na dobę. W tym zegarze można regulować okres drgań wahadła, niezależnie od mechanizmu napędowego samego zegara.</a:t>
            </a:r>
            <a:endParaRPr lang="pl-PL" dirty="0"/>
          </a:p>
        </p:txBody>
      </p:sp>
      <p:pic>
        <p:nvPicPr>
          <p:cNvPr id="2050" name="Picture 2" descr="C:\Users\G750JW\Desktop\firealpaca\Obraz7.jpg"/>
          <p:cNvPicPr>
            <a:picLocks noChangeAspect="1" noChangeArrowheads="1"/>
          </p:cNvPicPr>
          <p:nvPr/>
        </p:nvPicPr>
        <p:blipFill>
          <a:blip r:embed="rId3" cstate="print"/>
          <a:srcRect/>
          <a:stretch>
            <a:fillRect/>
          </a:stretch>
        </p:blipFill>
        <p:spPr bwMode="auto">
          <a:xfrm>
            <a:off x="5292080" y="476671"/>
            <a:ext cx="3384376" cy="61307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ppt_x"/>
                                          </p:val>
                                        </p:tav>
                                        <p:tav tm="100000">
                                          <p:val>
                                            <p:strVal val="#ppt_x"/>
                                          </p:val>
                                        </p:tav>
                                      </p:tavLst>
                                    </p:anim>
                                    <p:anim calcmode="lin" valueType="num">
                                      <p:cBhvr additive="base">
                                        <p:cTn id="1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t="-1000" b="-1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smtClean="0">
                <a:solidFill>
                  <a:srgbClr val="002060"/>
                </a:solidFill>
              </a:rPr>
              <a:t>ZEGAR MECHANICZNY </a:t>
            </a:r>
            <a:endParaRPr lang="pl-PL" dirty="0"/>
          </a:p>
        </p:txBody>
      </p:sp>
      <p:sp>
        <p:nvSpPr>
          <p:cNvPr id="3" name="Symbol zastępczy zawartości 2"/>
          <p:cNvSpPr>
            <a:spLocks noGrp="1"/>
          </p:cNvSpPr>
          <p:nvPr>
            <p:ph idx="1"/>
          </p:nvPr>
        </p:nvSpPr>
        <p:spPr>
          <a:xfrm>
            <a:off x="0" y="1601416"/>
            <a:ext cx="5256584" cy="5256584"/>
          </a:xfrm>
        </p:spPr>
        <p:txBody>
          <a:bodyPr>
            <a:normAutofit fontScale="77500" lnSpcReduction="20000"/>
          </a:bodyPr>
          <a:lstStyle/>
          <a:p>
            <a:pPr>
              <a:buNone/>
            </a:pPr>
            <a:r>
              <a:rPr lang="pl-PL" dirty="0" smtClean="0"/>
              <a:t> Zegar wykorzystujący jako regulator chodu wahadło lub balans. Energia do napędu regulatora przekazywana jest za pomocą wychwytu. Zegar taki nazywany jest mechanicznym niezależnie od tego, czy energia potrzebna do ruchu zegara pochodzi z energii sprężystej czy z np. z napędu elektrycznego . Jako zegary mechaniczne budowane są zarówno zegary wieżowe, jak i zegary naręczne. Obecnie masowo produkuje się także kwarcowe, tańsze, ale bardzo punktualne. </a:t>
            </a:r>
            <a:endParaRPr lang="pl-PL" dirty="0"/>
          </a:p>
        </p:txBody>
      </p:sp>
      <p:pic>
        <p:nvPicPr>
          <p:cNvPr id="3074" name="Picture 2" descr="C:\Users\G750JW\Desktop\firealpaca\Obraz8.jpg"/>
          <p:cNvPicPr>
            <a:picLocks noChangeAspect="1" noChangeArrowheads="1"/>
          </p:cNvPicPr>
          <p:nvPr/>
        </p:nvPicPr>
        <p:blipFill>
          <a:blip r:embed="rId3" cstate="print"/>
          <a:srcRect/>
          <a:stretch>
            <a:fillRect/>
          </a:stretch>
        </p:blipFill>
        <p:spPr bwMode="auto">
          <a:xfrm>
            <a:off x="5220072" y="1556792"/>
            <a:ext cx="3666919" cy="2940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40000"/>
            <a:lum/>
          </a:blip>
          <a:srcRect/>
          <a:stretch>
            <a:fillRect l="-39000" r="-39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63888" y="116632"/>
            <a:ext cx="5436096" cy="5472608"/>
          </a:xfrm>
        </p:spPr>
        <p:txBody>
          <a:bodyPr>
            <a:normAutofit fontScale="25000" lnSpcReduction="20000"/>
          </a:bodyPr>
          <a:lstStyle/>
          <a:p>
            <a:pPr lvl="0"/>
            <a:r>
              <a:rPr lang="pl-PL" sz="9600" dirty="0"/>
              <a:t>Pierwszymi narzędziami używanymi w charakterze pomocy rachunkowych były palce.   Najstarszymi znanymi przedmiotami używanymi do przedstawiania liczb są kości z wyrytymi karbami. Kości te, zostały odkryte w Zachodniej Europie i pochodzą z okresu od 20.000 do 30.000 lat p.n.e. i odpowiadają czasookresowi pierwszego pojawienia się człowieka </a:t>
            </a:r>
            <a:r>
              <a:rPr lang="pl-PL" sz="9600" dirty="0" err="1"/>
              <a:t>kromańskiego</a:t>
            </a:r>
            <a:r>
              <a:rPr lang="pl-PL" sz="9600" dirty="0"/>
              <a:t>. System ten przetrwał do dziś, np. wśród więźniów odliczających dni pobytu w zakładach penitencjarnych. Rząd angielski używał drewnianych, karbowanych patyków w celu zapisu transakcji finansowych aż do początku 1780 roku. Patyki te pełniły też rolę pokwitowań i zapełniały piwnice Izb Parlamentu po brzegi starym drewnem. W 1834 postanowiono o zniszczeniu karbowanych patyków </a:t>
            </a:r>
          </a:p>
          <a:p>
            <a:endParaRPr lang="pl-PL" dirty="0"/>
          </a:p>
        </p:txBody>
      </p:sp>
      <p:pic>
        <p:nvPicPr>
          <p:cNvPr id="1026" name="Picture 2" descr="C:\Users\G750JW\Desktop\firealpaca\Obraz1.png"/>
          <p:cNvPicPr>
            <a:picLocks noChangeAspect="1" noChangeArrowheads="1"/>
          </p:cNvPicPr>
          <p:nvPr/>
        </p:nvPicPr>
        <p:blipFill>
          <a:blip r:embed="rId3" cstate="print"/>
          <a:srcRect/>
          <a:stretch>
            <a:fillRect/>
          </a:stretch>
        </p:blipFill>
        <p:spPr bwMode="auto">
          <a:xfrm>
            <a:off x="179512" y="836712"/>
            <a:ext cx="3893349" cy="5328592"/>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t="-1000" b="-1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smtClean="0">
                <a:solidFill>
                  <a:srgbClr val="002060"/>
                </a:solidFill>
              </a:rPr>
              <a:t>Zegar atomowy </a:t>
            </a:r>
            <a:endParaRPr lang="pl-PL" dirty="0"/>
          </a:p>
        </p:txBody>
      </p:sp>
      <p:sp>
        <p:nvSpPr>
          <p:cNvPr id="3" name="Symbol zastępczy zawartości 2"/>
          <p:cNvSpPr>
            <a:spLocks noGrp="1"/>
          </p:cNvSpPr>
          <p:nvPr>
            <p:ph idx="1"/>
          </p:nvPr>
        </p:nvSpPr>
        <p:spPr>
          <a:xfrm>
            <a:off x="0" y="1268760"/>
            <a:ext cx="4283968" cy="5256584"/>
          </a:xfrm>
        </p:spPr>
        <p:txBody>
          <a:bodyPr>
            <a:normAutofit fontScale="85000" lnSpcReduction="20000"/>
          </a:bodyPr>
          <a:lstStyle/>
          <a:p>
            <a:pPr algn="just">
              <a:buNone/>
              <a:defRPr/>
            </a:pPr>
            <a:r>
              <a:rPr lang="pl-PL" dirty="0" smtClean="0"/>
              <a:t>W drugiej połowie XX wieku powstały niezwykle dokładne zegary atomowe. Stanowią one obecnie podstawę pomiaru czasu  tzw.  standard czasu.</a:t>
            </a:r>
          </a:p>
          <a:p>
            <a:pPr algn="just">
              <a:defRPr/>
            </a:pPr>
            <a:endParaRPr lang="pl-PL" dirty="0" smtClean="0"/>
          </a:p>
          <a:p>
            <a:pPr algn="just">
              <a:buNone/>
              <a:defRPr/>
            </a:pPr>
            <a:r>
              <a:rPr lang="pl-PL" dirty="0" smtClean="0"/>
              <a:t>    Powszechnie obowiązująca definicja sekundy, przyjęta w 1967 roku: jedna sekunda to czas 9 192 631 770 drgań w atomie cezu w zegarze atomowym. </a:t>
            </a:r>
          </a:p>
          <a:p>
            <a:endParaRPr lang="pl-PL" dirty="0"/>
          </a:p>
        </p:txBody>
      </p:sp>
      <p:pic>
        <p:nvPicPr>
          <p:cNvPr id="4098" name="Picture 2" descr="C:\Users\G750JW\Desktop\firealpaca\Obraz9.jpg"/>
          <p:cNvPicPr>
            <a:picLocks noChangeAspect="1" noChangeArrowheads="1"/>
          </p:cNvPicPr>
          <p:nvPr/>
        </p:nvPicPr>
        <p:blipFill>
          <a:blip r:embed="rId3" cstate="print"/>
          <a:srcRect/>
          <a:stretch>
            <a:fillRect/>
          </a:stretch>
        </p:blipFill>
        <p:spPr bwMode="auto">
          <a:xfrm>
            <a:off x="4499992" y="1124744"/>
            <a:ext cx="4402659" cy="48245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 calcmode="lin" valueType="num">
                                      <p:cBhvr additive="base">
                                        <p:cTn id="23" dur="500" fill="hold"/>
                                        <p:tgtEl>
                                          <p:spTgt spid="4098"/>
                                        </p:tgtEl>
                                        <p:attrNameLst>
                                          <p:attrName>ppt_x</p:attrName>
                                        </p:attrNameLst>
                                      </p:cBhvr>
                                      <p:tavLst>
                                        <p:tav tm="0">
                                          <p:val>
                                            <p:strVal val="#ppt_x"/>
                                          </p:val>
                                        </p:tav>
                                        <p:tav tm="100000">
                                          <p:val>
                                            <p:strVal val="#ppt_x"/>
                                          </p:val>
                                        </p:tav>
                                      </p:tavLst>
                                    </p:anim>
                                    <p:anim calcmode="lin" valueType="num">
                                      <p:cBhvr additive="base">
                                        <p:cTn id="2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smtClean="0">
                <a:solidFill>
                  <a:srgbClr val="FF0000"/>
                </a:solidFill>
              </a:rPr>
              <a:t>Zastanawiałeś się kiedyś, jak mierzono czas gdy nie było jeszcze zegarów?</a:t>
            </a:r>
            <a:endParaRPr lang="pl-PL" sz="3200" dirty="0"/>
          </a:p>
        </p:txBody>
      </p:sp>
      <p:sp>
        <p:nvSpPr>
          <p:cNvPr id="3" name="Symbol zastępczy zawartości 2"/>
          <p:cNvSpPr>
            <a:spLocks noGrp="1"/>
          </p:cNvSpPr>
          <p:nvPr>
            <p:ph sz="half" idx="1"/>
          </p:nvPr>
        </p:nvSpPr>
        <p:spPr>
          <a:xfrm>
            <a:off x="0" y="1340768"/>
            <a:ext cx="9144000" cy="1872208"/>
          </a:xfrm>
        </p:spPr>
        <p:txBody>
          <a:bodyPr>
            <a:normAutofit fontScale="70000" lnSpcReduction="20000"/>
          </a:bodyPr>
          <a:lstStyle/>
          <a:p>
            <a:pPr>
              <a:buNone/>
              <a:defRPr/>
            </a:pPr>
            <a:r>
              <a:rPr lang="pl-PL" dirty="0" smtClean="0"/>
              <a:t>Używano do tego przesypującego się piasku albo sączącej się wody. Na tej podstawie budowano pierwsze przyrządy do odmierzania czasu- klepsydry wodne i piaskowe </a:t>
            </a:r>
          </a:p>
          <a:p>
            <a:pPr>
              <a:defRPr/>
            </a:pPr>
            <a:endParaRPr lang="pl-PL" dirty="0" smtClean="0"/>
          </a:p>
          <a:p>
            <a:pPr>
              <a:buNone/>
              <a:defRPr/>
            </a:pPr>
            <a:r>
              <a:rPr lang="pl-PL" dirty="0" smtClean="0"/>
              <a:t>     Oliwa i świece jako zegar. W miarę upływającego czasu zbiorniczek z oliwa opróżniał się, a zaznaczona na nim skala pozwalała odczytać godzinę. Podobnie paląca się świeca skracała się z każdą ubywającą kropla wosku</a:t>
            </a:r>
          </a:p>
          <a:p>
            <a:pPr>
              <a:defRPr/>
            </a:pPr>
            <a:endParaRPr lang="pl-PL" sz="2400" dirty="0" smtClean="0"/>
          </a:p>
          <a:p>
            <a:pPr>
              <a:defRPr/>
            </a:pPr>
            <a:endParaRPr lang="pl-PL" dirty="0" smtClean="0"/>
          </a:p>
          <a:p>
            <a:endParaRPr lang="pl-PL" dirty="0"/>
          </a:p>
        </p:txBody>
      </p:sp>
      <p:sp>
        <p:nvSpPr>
          <p:cNvPr id="4" name="Symbol zastępczy zawartości 3"/>
          <p:cNvSpPr>
            <a:spLocks noGrp="1"/>
          </p:cNvSpPr>
          <p:nvPr>
            <p:ph sz="half" idx="2"/>
          </p:nvPr>
        </p:nvSpPr>
        <p:spPr>
          <a:xfrm>
            <a:off x="4499992" y="3429000"/>
            <a:ext cx="4644008" cy="5919960"/>
          </a:xfrm>
        </p:spPr>
        <p:txBody>
          <a:bodyPr>
            <a:normAutofit fontScale="70000" lnSpcReduction="20000"/>
          </a:bodyPr>
          <a:lstStyle/>
          <a:p>
            <a:pPr>
              <a:buNone/>
              <a:defRPr/>
            </a:pPr>
            <a:r>
              <a:rPr lang="pl-PL" dirty="0" smtClean="0"/>
              <a:t>Klepsydra wodna i piaskowa. Poziom wody z dużym naczyniu z maleńką dziurką pozwalał mieszkańcom starożytnego  </a:t>
            </a:r>
            <a:r>
              <a:rPr lang="pl-PL" dirty="0" err="1" smtClean="0"/>
              <a:t>egiptu</a:t>
            </a:r>
            <a:r>
              <a:rPr lang="pl-PL" dirty="0" smtClean="0"/>
              <a:t>  określać godziny nocne. Takie klepsydry, zegary wodne, były używane aż do końca średniowiecza. Potem te przyrządy zostały zastąpione przez klepsydry na piasek</a:t>
            </a:r>
          </a:p>
          <a:p>
            <a:pPr>
              <a:defRPr/>
            </a:pPr>
            <a:endParaRPr lang="pl-PL" dirty="0" smtClean="0"/>
          </a:p>
          <a:p>
            <a:endParaRPr lang="pl-PL" dirty="0"/>
          </a:p>
        </p:txBody>
      </p:sp>
      <p:pic>
        <p:nvPicPr>
          <p:cNvPr id="5122" name="Picture 2" descr="C:\Users\G750JW\Desktop\firealpaca\Obraz10.jpg"/>
          <p:cNvPicPr>
            <a:picLocks noChangeAspect="1" noChangeArrowheads="1"/>
          </p:cNvPicPr>
          <p:nvPr/>
        </p:nvPicPr>
        <p:blipFill>
          <a:blip r:embed="rId3" cstate="print"/>
          <a:srcRect/>
          <a:stretch>
            <a:fillRect/>
          </a:stretch>
        </p:blipFill>
        <p:spPr bwMode="auto">
          <a:xfrm>
            <a:off x="323528" y="3356992"/>
            <a:ext cx="3528392" cy="32633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2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 calcmode="lin" valueType="num">
                                      <p:cBhvr additive="base">
                                        <p:cTn id="28" dur="500" fill="hold"/>
                                        <p:tgtEl>
                                          <p:spTgt spid="5122"/>
                                        </p:tgtEl>
                                        <p:attrNameLst>
                                          <p:attrName>ppt_x</p:attrName>
                                        </p:attrNameLst>
                                      </p:cBhvr>
                                      <p:tavLst>
                                        <p:tav tm="0">
                                          <p:val>
                                            <p:strVal val="#ppt_x"/>
                                          </p:val>
                                        </p:tav>
                                        <p:tav tm="100000">
                                          <p:val>
                                            <p:strVal val="#ppt_x"/>
                                          </p:val>
                                        </p:tav>
                                      </p:tavLst>
                                    </p:anim>
                                    <p:anim calcmode="lin" valueType="num">
                                      <p:cBhvr additive="base">
                                        <p:cTn id="29"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2420888"/>
            <a:ext cx="8496944" cy="1512168"/>
          </a:xfrm>
        </p:spPr>
        <p:txBody>
          <a:bodyPr/>
          <a:lstStyle/>
          <a:p>
            <a:r>
              <a:rPr lang="pl-PL" sz="4800" i="1" dirty="0" smtClean="0"/>
              <a:t>Jak ważono kiedyś a jak dziś?</a:t>
            </a:r>
            <a:endParaRPr lang="pl-PL"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smtClean="0"/>
              <a:t>Kiedyś…..</a:t>
            </a:r>
            <a:br>
              <a:rPr lang="pl-PL" i="1" dirty="0" smtClean="0"/>
            </a:br>
            <a:r>
              <a:rPr lang="pl-PL" i="1" dirty="0" smtClean="0"/>
              <a:t>Odważniki !</a:t>
            </a:r>
            <a:endParaRPr lang="pl-PL" dirty="0"/>
          </a:p>
        </p:txBody>
      </p:sp>
      <p:sp>
        <p:nvSpPr>
          <p:cNvPr id="3" name="Symbol zastępczy zawartości 2"/>
          <p:cNvSpPr>
            <a:spLocks noGrp="1"/>
          </p:cNvSpPr>
          <p:nvPr>
            <p:ph idx="1"/>
          </p:nvPr>
        </p:nvSpPr>
        <p:spPr>
          <a:xfrm>
            <a:off x="0" y="1628800"/>
            <a:ext cx="4618856" cy="4678145"/>
          </a:xfrm>
        </p:spPr>
        <p:txBody>
          <a:bodyPr>
            <a:normAutofit fontScale="77500" lnSpcReduction="20000"/>
          </a:bodyPr>
          <a:lstStyle/>
          <a:p>
            <a:pPr>
              <a:buNone/>
            </a:pPr>
            <a:r>
              <a:rPr lang="pl-PL" dirty="0" smtClean="0"/>
              <a:t>     Odważników używa się głównie w tradycyjnych wagach szalkowych Odważniki służące do pomiaru najmniejszych mas mają postać blaszek o różnych kształtach i różnej grubości. Odważniki dzieli się na 5 klas dokładności dla odważników użytkowych. Ponadto istnieją odważniki specjalne, służące do kontroli dokładności pomiaru odważników użytkowych.</a:t>
            </a:r>
          </a:p>
          <a:p>
            <a:endParaRPr lang="pl-PL" dirty="0"/>
          </a:p>
        </p:txBody>
      </p:sp>
      <p:pic>
        <p:nvPicPr>
          <p:cNvPr id="1026" name="Picture 2" descr="C:\Users\G750JW\Desktop\firealpaca\Obraz1.jpg"/>
          <p:cNvPicPr>
            <a:picLocks noChangeAspect="1" noChangeArrowheads="1"/>
          </p:cNvPicPr>
          <p:nvPr/>
        </p:nvPicPr>
        <p:blipFill>
          <a:blip r:embed="rId3" cstate="print"/>
          <a:srcRect/>
          <a:stretch>
            <a:fillRect/>
          </a:stretch>
        </p:blipFill>
        <p:spPr bwMode="auto">
          <a:xfrm>
            <a:off x="5004048" y="908720"/>
            <a:ext cx="3829573" cy="5256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l="-11000" r="-11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Korzec!</a:t>
            </a:r>
            <a:endParaRPr lang="pl-PL" dirty="0"/>
          </a:p>
        </p:txBody>
      </p:sp>
      <p:sp>
        <p:nvSpPr>
          <p:cNvPr id="3" name="Symbol zastępczy zawartości 2"/>
          <p:cNvSpPr>
            <a:spLocks noGrp="1"/>
          </p:cNvSpPr>
          <p:nvPr>
            <p:ph idx="1"/>
          </p:nvPr>
        </p:nvSpPr>
        <p:spPr>
          <a:xfrm>
            <a:off x="0" y="1340768"/>
            <a:ext cx="3744416" cy="6480721"/>
          </a:xfrm>
        </p:spPr>
        <p:txBody>
          <a:bodyPr/>
          <a:lstStyle/>
          <a:p>
            <a:pPr>
              <a:buNone/>
            </a:pPr>
            <a:r>
              <a:rPr lang="pl-PL" dirty="0" smtClean="0"/>
              <a:t>    W korcach przedstawiano dawniej objętości ciał sypkich, np. mąki, maku czy soli. Jeden korzec odpowiadał około 120 litrom w przeliczeniu na obecną jednostkę.</a:t>
            </a:r>
          </a:p>
          <a:p>
            <a:endParaRPr lang="pl-PL" dirty="0"/>
          </a:p>
        </p:txBody>
      </p:sp>
      <p:pic>
        <p:nvPicPr>
          <p:cNvPr id="2050" name="Picture 2" descr="C:\Users\G750JW\Desktop\firealpaca\Obraz2.jpg"/>
          <p:cNvPicPr>
            <a:picLocks noChangeAspect="1" noChangeArrowheads="1"/>
          </p:cNvPicPr>
          <p:nvPr/>
        </p:nvPicPr>
        <p:blipFill>
          <a:blip r:embed="rId3" cstate="print"/>
          <a:srcRect/>
          <a:stretch>
            <a:fillRect/>
          </a:stretch>
        </p:blipFill>
        <p:spPr bwMode="auto">
          <a:xfrm>
            <a:off x="3635896" y="260648"/>
            <a:ext cx="5277537" cy="39604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ppt_x"/>
                                          </p:val>
                                        </p:tav>
                                        <p:tav tm="100000">
                                          <p:val>
                                            <p:strVal val="#ppt_x"/>
                                          </p:val>
                                        </p:tav>
                                      </p:tavLst>
                                    </p:anim>
                                    <p:anim calcmode="lin" valueType="num">
                                      <p:cBhvr additive="base">
                                        <p:cTn id="1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Dźwignia</a:t>
            </a:r>
            <a:endParaRPr lang="pl-PL" dirty="0"/>
          </a:p>
        </p:txBody>
      </p:sp>
      <p:sp>
        <p:nvSpPr>
          <p:cNvPr id="3" name="Symbol zastępczy zawartości 2"/>
          <p:cNvSpPr>
            <a:spLocks noGrp="1"/>
          </p:cNvSpPr>
          <p:nvPr>
            <p:ph idx="1"/>
          </p:nvPr>
        </p:nvSpPr>
        <p:spPr>
          <a:xfrm>
            <a:off x="107504" y="1412777"/>
            <a:ext cx="8640960" cy="2304256"/>
          </a:xfrm>
        </p:spPr>
        <p:txBody>
          <a:bodyPr>
            <a:normAutofit fontScale="85000" lnSpcReduction="20000"/>
          </a:bodyPr>
          <a:lstStyle/>
          <a:p>
            <a:pPr>
              <a:buNone/>
            </a:pPr>
            <a:r>
              <a:rPr lang="pl-PL" dirty="0" smtClean="0"/>
              <a:t>    Dźwignia – jedna z maszyn prostych, których zadaniem jest uzyskanie działania większej siły przez zastosowanie siły mniejszej. Zbudowana jest ze sztywnej belki zawieszonej na osi .Dźwignia wchodzi w skład wielu mechanizmów, które również często nazywane są w skrócie dźwignią </a:t>
            </a:r>
          </a:p>
          <a:p>
            <a:pPr>
              <a:buNone/>
            </a:pPr>
            <a:endParaRPr lang="pl-PL" dirty="0"/>
          </a:p>
        </p:txBody>
      </p:sp>
      <p:pic>
        <p:nvPicPr>
          <p:cNvPr id="3074" name="Picture 2" descr="C:\Users\G750JW\Desktop\firealpaca\Obraz3.jpg"/>
          <p:cNvPicPr>
            <a:picLocks noChangeAspect="1" noChangeArrowheads="1"/>
          </p:cNvPicPr>
          <p:nvPr/>
        </p:nvPicPr>
        <p:blipFill>
          <a:blip r:embed="rId3" cstate="print"/>
          <a:srcRect/>
          <a:stretch>
            <a:fillRect/>
          </a:stretch>
        </p:blipFill>
        <p:spPr bwMode="auto">
          <a:xfrm>
            <a:off x="3275856" y="3645024"/>
            <a:ext cx="5688632" cy="29963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Dziś….. </a:t>
            </a:r>
            <a:br>
              <a:rPr lang="pl-PL" dirty="0" smtClean="0"/>
            </a:br>
            <a:endParaRPr lang="pl-PL" dirty="0"/>
          </a:p>
        </p:txBody>
      </p:sp>
      <p:sp>
        <p:nvSpPr>
          <p:cNvPr id="3" name="Symbol zastępczy zawartości 2"/>
          <p:cNvSpPr>
            <a:spLocks noGrp="1"/>
          </p:cNvSpPr>
          <p:nvPr>
            <p:ph idx="1"/>
          </p:nvPr>
        </p:nvSpPr>
        <p:spPr>
          <a:xfrm>
            <a:off x="0" y="980728"/>
            <a:ext cx="8229600" cy="4625609"/>
          </a:xfrm>
        </p:spPr>
        <p:txBody>
          <a:bodyPr/>
          <a:lstStyle/>
          <a:p>
            <a:pPr>
              <a:buNone/>
            </a:pPr>
            <a:r>
              <a:rPr lang="pl-PL" dirty="0" smtClean="0"/>
              <a:t>    Dziś do mierzenia wagi używamy wagi elektronicznej.</a:t>
            </a:r>
          </a:p>
          <a:p>
            <a:endParaRPr lang="pl-PL" dirty="0"/>
          </a:p>
        </p:txBody>
      </p:sp>
      <p:pic>
        <p:nvPicPr>
          <p:cNvPr id="4098" name="Picture 2" descr="C:\Users\G750JW\Desktop\firealpaca\Obraz4.jpg"/>
          <p:cNvPicPr>
            <a:picLocks noChangeAspect="1" noChangeArrowheads="1"/>
          </p:cNvPicPr>
          <p:nvPr/>
        </p:nvPicPr>
        <p:blipFill>
          <a:blip r:embed="rId3" cstate="print"/>
          <a:srcRect/>
          <a:stretch>
            <a:fillRect/>
          </a:stretch>
        </p:blipFill>
        <p:spPr bwMode="auto">
          <a:xfrm>
            <a:off x="2483768" y="2319183"/>
            <a:ext cx="6048672" cy="41710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additive="base">
                                        <p:cTn id="18" dur="500" fill="hold"/>
                                        <p:tgtEl>
                                          <p:spTgt spid="4098"/>
                                        </p:tgtEl>
                                        <p:attrNameLst>
                                          <p:attrName>ppt_x</p:attrName>
                                        </p:attrNameLst>
                                      </p:cBhvr>
                                      <p:tavLst>
                                        <p:tav tm="0">
                                          <p:val>
                                            <p:strVal val="#ppt_x"/>
                                          </p:val>
                                        </p:tav>
                                        <p:tav tm="100000">
                                          <p:val>
                                            <p:strVal val="#ppt_x"/>
                                          </p:val>
                                        </p:tav>
                                      </p:tavLst>
                                    </p:anim>
                                    <p:anim calcmode="lin" valueType="num">
                                      <p:cBhvr additive="base">
                                        <p:cTn id="19"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Jednostki miary!</a:t>
            </a:r>
            <a:endParaRPr lang="pl-PL" dirty="0"/>
          </a:p>
        </p:txBody>
      </p:sp>
      <p:sp>
        <p:nvSpPr>
          <p:cNvPr id="3" name="Symbol zastępczy zawartości 2"/>
          <p:cNvSpPr>
            <a:spLocks noGrp="1"/>
          </p:cNvSpPr>
          <p:nvPr>
            <p:ph idx="1"/>
          </p:nvPr>
        </p:nvSpPr>
        <p:spPr>
          <a:xfrm>
            <a:off x="395536" y="1268761"/>
            <a:ext cx="8291264" cy="5132040"/>
          </a:xfrm>
        </p:spPr>
        <p:txBody>
          <a:bodyPr>
            <a:normAutofit/>
          </a:bodyPr>
          <a:lstStyle/>
          <a:p>
            <a:r>
              <a:rPr lang="pl-PL" sz="4400" i="1" dirty="0" smtClean="0"/>
              <a:t>-gram</a:t>
            </a:r>
          </a:p>
          <a:p>
            <a:r>
              <a:rPr lang="pl-PL" sz="4400" i="1" dirty="0" smtClean="0"/>
              <a:t>-dekagram</a:t>
            </a:r>
          </a:p>
          <a:p>
            <a:r>
              <a:rPr lang="pl-PL" sz="4400" i="1" dirty="0" smtClean="0"/>
              <a:t>-kilogram</a:t>
            </a:r>
          </a:p>
          <a:p>
            <a:r>
              <a:rPr lang="pl-PL" sz="4400" i="1" dirty="0" smtClean="0"/>
              <a:t>-tona</a:t>
            </a:r>
          </a:p>
          <a:p>
            <a:endParaRPr lang="pl-PL" sz="4400"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91264" cy="609256"/>
          </a:xfrm>
        </p:spPr>
        <p:txBody>
          <a:bodyPr>
            <a:normAutofit fontScale="90000"/>
          </a:bodyPr>
          <a:lstStyle/>
          <a:p>
            <a:endParaRPr lang="pl-P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71400"/>
            <a:ext cx="8229600" cy="1252728"/>
          </a:xfrm>
        </p:spPr>
        <p:txBody>
          <a:bodyPr>
            <a:normAutofit/>
          </a:bodyPr>
          <a:lstStyle/>
          <a:p>
            <a:r>
              <a:rPr lang="pl-PL" dirty="0" smtClean="0">
                <a:solidFill>
                  <a:schemeClr val="accent2">
                    <a:lumMod val="75000"/>
                  </a:schemeClr>
                </a:solidFill>
              </a:rPr>
              <a:t>Źródła :</a:t>
            </a:r>
            <a:endParaRPr lang="pl-PL" dirty="0">
              <a:solidFill>
                <a:schemeClr val="accent2">
                  <a:lumMod val="75000"/>
                </a:schemeClr>
              </a:solidFill>
            </a:endParaRPr>
          </a:p>
        </p:txBody>
      </p:sp>
      <p:sp>
        <p:nvSpPr>
          <p:cNvPr id="3" name="Symbol zastępczy zawartości 2"/>
          <p:cNvSpPr>
            <a:spLocks noGrp="1"/>
          </p:cNvSpPr>
          <p:nvPr>
            <p:ph idx="1"/>
          </p:nvPr>
        </p:nvSpPr>
        <p:spPr>
          <a:xfrm>
            <a:off x="0" y="980728"/>
            <a:ext cx="8892480" cy="6165304"/>
          </a:xfrm>
        </p:spPr>
        <p:txBody>
          <a:bodyPr>
            <a:normAutofit fontScale="40000" lnSpcReduction="20000"/>
          </a:bodyPr>
          <a:lstStyle/>
          <a:p>
            <a:pPr>
              <a:buFont typeface="Wingdings" pitchFamily="2" charset="2"/>
              <a:buChar char="§"/>
            </a:pPr>
            <a:r>
              <a:rPr lang="pl-PL" dirty="0" smtClean="0">
                <a:hlinkClick r:id="rId2"/>
              </a:rPr>
              <a:t>http://www.podkop.com/2014/02/06/starozytne-miary-dlugosci</a:t>
            </a:r>
            <a:r>
              <a:rPr lang="pl-PL" dirty="0" smtClean="0">
                <a:hlinkClick r:id="rId2"/>
              </a:rPr>
              <a:t>/</a:t>
            </a:r>
            <a:r>
              <a:rPr lang="pl-PL" dirty="0" smtClean="0"/>
              <a:t/>
            </a:r>
            <a:br>
              <a:rPr lang="pl-PL" dirty="0" smtClean="0"/>
            </a:br>
            <a:endParaRPr lang="pl-PL" dirty="0" smtClean="0"/>
          </a:p>
          <a:p>
            <a:pPr>
              <a:buFont typeface="Wingdings" pitchFamily="2" charset="2"/>
              <a:buChar char="§"/>
            </a:pPr>
            <a:r>
              <a:rPr lang="pl-PL" dirty="0" smtClean="0">
                <a:hlinkClick r:id="rId3"/>
              </a:rPr>
              <a:t>http</a:t>
            </a:r>
            <a:r>
              <a:rPr lang="pl-PL" dirty="0" smtClean="0">
                <a:hlinkClick r:id="rId3"/>
              </a:rPr>
              <a:t>://blogkubyipiotrka.blogspot.com</a:t>
            </a:r>
            <a:r>
              <a:rPr lang="pl-PL" dirty="0" smtClean="0">
                <a:hlinkClick r:id="rId3"/>
              </a:rPr>
              <a:t>/</a:t>
            </a:r>
            <a:r>
              <a:rPr lang="pl-PL" dirty="0" smtClean="0"/>
              <a:t/>
            </a:r>
            <a:br>
              <a:rPr lang="pl-PL" dirty="0" smtClean="0"/>
            </a:br>
            <a:endParaRPr lang="pl-PL" dirty="0" smtClean="0"/>
          </a:p>
          <a:p>
            <a:pPr>
              <a:buFont typeface="Wingdings" pitchFamily="2" charset="2"/>
              <a:buChar char="§"/>
            </a:pPr>
            <a:r>
              <a:rPr lang="pl-PL" dirty="0" smtClean="0">
                <a:hlinkClick r:id="rId4"/>
              </a:rPr>
              <a:t>http</a:t>
            </a:r>
            <a:r>
              <a:rPr lang="pl-PL" dirty="0" smtClean="0">
                <a:hlinkClick r:id="rId4"/>
              </a:rPr>
              <a:t>://</a:t>
            </a:r>
            <a:r>
              <a:rPr lang="pl-PL" dirty="0" smtClean="0">
                <a:hlinkClick r:id="rId4"/>
              </a:rPr>
              <a:t>www.skorzewo.edu.pl/przedmioty/matematyka/matematyka4/6.pdf</a:t>
            </a:r>
            <a:r>
              <a:rPr lang="pl-PL" dirty="0" smtClean="0"/>
              <a:t/>
            </a:r>
            <a:br>
              <a:rPr lang="pl-PL" dirty="0" smtClean="0"/>
            </a:br>
            <a:endParaRPr lang="pl-PL" dirty="0" smtClean="0"/>
          </a:p>
          <a:p>
            <a:pPr>
              <a:buFont typeface="Wingdings" pitchFamily="2" charset="2"/>
              <a:buChar char="§"/>
            </a:pPr>
            <a:r>
              <a:rPr lang="pl-PL" dirty="0" smtClean="0">
                <a:hlinkClick r:id="rId5"/>
              </a:rPr>
              <a:t>http</a:t>
            </a:r>
            <a:r>
              <a:rPr lang="pl-PL" dirty="0" smtClean="0">
                <a:hlinkClick r:id="rId5"/>
              </a:rPr>
              <a:t>://wynalazki.slomniki.pl/images/stories/duze/abakus.jpg</a:t>
            </a:r>
            <a:r>
              <a:rPr lang="pl-PL" dirty="0" smtClean="0"/>
              <a:t/>
            </a:r>
            <a:br>
              <a:rPr lang="pl-PL" dirty="0" smtClean="0"/>
            </a:br>
            <a:endParaRPr lang="pl-PL" dirty="0" smtClean="0"/>
          </a:p>
          <a:p>
            <a:pPr>
              <a:buFont typeface="Wingdings" pitchFamily="2" charset="2"/>
              <a:buChar char="§"/>
            </a:pPr>
            <a:r>
              <a:rPr lang="pl-PL" dirty="0" smtClean="0">
                <a:hlinkClick r:id="rId6"/>
              </a:rPr>
              <a:t>http</a:t>
            </a:r>
            <a:r>
              <a:rPr lang="pl-PL" dirty="0" smtClean="0">
                <a:hlinkClick r:id="rId6"/>
              </a:rPr>
              <a:t>://www.ciekawostka.pl/content/view/1556/45/</a:t>
            </a:r>
            <a:r>
              <a:rPr lang="pl-PL" dirty="0" smtClean="0"/>
              <a:t/>
            </a:r>
            <a:br>
              <a:rPr lang="pl-PL" dirty="0" smtClean="0"/>
            </a:br>
            <a:endParaRPr lang="pl-PL" dirty="0" smtClean="0"/>
          </a:p>
          <a:p>
            <a:pPr>
              <a:buFont typeface="Wingdings" pitchFamily="2" charset="2"/>
              <a:buChar char="§"/>
            </a:pPr>
            <a:r>
              <a:rPr lang="pl-PL" dirty="0" smtClean="0">
                <a:hlinkClick r:id="rId7"/>
              </a:rPr>
              <a:t>http</a:t>
            </a:r>
            <a:r>
              <a:rPr lang="pl-PL" dirty="0" smtClean="0">
                <a:hlinkClick r:id="rId7"/>
              </a:rPr>
              <a:t>://docs9.chomikuj.pl/68744668,PL,0,0,jak-liczono-dawniej-a-jak-liczymy-dzis.doc</a:t>
            </a:r>
            <a:r>
              <a:rPr lang="pl-PL" dirty="0" smtClean="0"/>
              <a:t/>
            </a:r>
            <a:br>
              <a:rPr lang="pl-PL" dirty="0" smtClean="0"/>
            </a:br>
            <a:endParaRPr lang="pl-PL" dirty="0" smtClean="0"/>
          </a:p>
          <a:p>
            <a:pPr>
              <a:buFont typeface="Wingdings" pitchFamily="2" charset="2"/>
              <a:buChar char="§"/>
            </a:pPr>
            <a:r>
              <a:rPr lang="pl-PL" dirty="0" smtClean="0">
                <a:hlinkClick r:id="rId8"/>
              </a:rPr>
              <a:t>http</a:t>
            </a:r>
            <a:r>
              <a:rPr lang="pl-PL" dirty="0" smtClean="0">
                <a:hlinkClick r:id="rId8"/>
              </a:rPr>
              <a:t>://zsp5.krosno.pl/</a:t>
            </a:r>
            <a:r>
              <a:rPr lang="pl-PL" dirty="0" err="1" smtClean="0">
                <a:hlinkClick r:id="rId8"/>
              </a:rPr>
              <a:t>konkurswww</a:t>
            </a:r>
            <a:r>
              <a:rPr lang="pl-PL" dirty="0" smtClean="0">
                <a:hlinkClick r:id="rId8"/>
              </a:rPr>
              <a:t>/2010/</a:t>
            </a:r>
            <a:r>
              <a:rPr lang="pl-PL" dirty="0" err="1" smtClean="0">
                <a:hlinkClick r:id="rId8"/>
              </a:rPr>
              <a:t>majchrowiczp</a:t>
            </a:r>
            <a:r>
              <a:rPr lang="pl-PL" dirty="0" smtClean="0">
                <a:hlinkClick r:id="rId8"/>
              </a:rPr>
              <a:t>/</a:t>
            </a:r>
            <a:r>
              <a:rPr lang="pl-PL" dirty="0" err="1" smtClean="0">
                <a:hlinkClick r:id="rId8"/>
              </a:rPr>
              <a:t>index.php?id=narzoblicz</a:t>
            </a:r>
            <a:r>
              <a:rPr lang="pl-PL" dirty="0" smtClean="0"/>
              <a:t/>
            </a:r>
            <a:br>
              <a:rPr lang="pl-PL" dirty="0" smtClean="0"/>
            </a:br>
            <a:endParaRPr lang="pl-PL" dirty="0" smtClean="0"/>
          </a:p>
          <a:p>
            <a:pPr>
              <a:buFont typeface="Wingdings" pitchFamily="2" charset="2"/>
              <a:buChar char="§"/>
            </a:pPr>
            <a:r>
              <a:rPr lang="pl-PL" dirty="0" smtClean="0">
                <a:hlinkClick r:id="rId9"/>
              </a:rPr>
              <a:t>http</a:t>
            </a:r>
            <a:r>
              <a:rPr lang="pl-PL" dirty="0" smtClean="0">
                <a:hlinkClick r:id="rId9"/>
              </a:rPr>
              <a:t>://edu.i-lo.tarnow.pl/inf/hist/001_komp/1500ad.php</a:t>
            </a:r>
            <a:r>
              <a:rPr lang="pl-PL" dirty="0" smtClean="0"/>
              <a:t/>
            </a:r>
            <a:br>
              <a:rPr lang="pl-PL" dirty="0" smtClean="0"/>
            </a:br>
            <a:endParaRPr lang="pl-PL" dirty="0" smtClean="0"/>
          </a:p>
          <a:p>
            <a:pPr>
              <a:buFont typeface="Wingdings" pitchFamily="2" charset="2"/>
              <a:buChar char="§"/>
            </a:pPr>
            <a:r>
              <a:rPr lang="pl-PL" dirty="0" smtClean="0">
                <a:hlinkClick r:id="rId10"/>
              </a:rPr>
              <a:t>http</a:t>
            </a:r>
            <a:r>
              <a:rPr lang="pl-PL" dirty="0" smtClean="0">
                <a:hlinkClick r:id="rId10"/>
              </a:rPr>
              <a:t>://edu.i-lo.tarnow.pl/inf/hist/001_komp/1600ad.php</a:t>
            </a:r>
            <a:r>
              <a:rPr lang="pl-PL" dirty="0" smtClean="0"/>
              <a:t/>
            </a:r>
            <a:br>
              <a:rPr lang="pl-PL" dirty="0" smtClean="0"/>
            </a:br>
            <a:endParaRPr lang="pl-PL" dirty="0" smtClean="0"/>
          </a:p>
          <a:p>
            <a:pPr>
              <a:buFont typeface="Wingdings" pitchFamily="2" charset="2"/>
              <a:buChar char="§"/>
            </a:pPr>
            <a:r>
              <a:rPr lang="pl-PL" dirty="0" smtClean="0">
                <a:hlinkClick r:id="rId11"/>
              </a:rPr>
              <a:t>http</a:t>
            </a:r>
            <a:r>
              <a:rPr lang="pl-PL" dirty="0" smtClean="0">
                <a:hlinkClick r:id="rId11"/>
              </a:rPr>
              <a:t>://pl.wikipedia.org/wiki/Kostki_Napiera</a:t>
            </a:r>
            <a:r>
              <a:rPr lang="pl-PL" dirty="0" smtClean="0"/>
              <a:t/>
            </a:r>
            <a:br>
              <a:rPr lang="pl-PL" dirty="0" smtClean="0"/>
            </a:br>
            <a:endParaRPr lang="pl-PL" dirty="0" smtClean="0"/>
          </a:p>
          <a:p>
            <a:pPr>
              <a:buFont typeface="Wingdings" pitchFamily="2" charset="2"/>
              <a:buChar char="§"/>
            </a:pPr>
            <a:r>
              <a:rPr lang="pl-PL" dirty="0" smtClean="0">
                <a:hlinkClick r:id="rId12"/>
              </a:rPr>
              <a:t>http</a:t>
            </a:r>
            <a:r>
              <a:rPr lang="pl-PL" dirty="0" smtClean="0">
                <a:hlinkClick r:id="rId12"/>
              </a:rPr>
              <a:t>://www.mdylag.republika.pl/historia_komputerow_HTML/1500_mech_kalk_leo_dvinci</a:t>
            </a:r>
            <a:r>
              <a:rPr lang="pl-PL" dirty="0" smtClean="0"/>
              <a:t/>
            </a:r>
            <a:br>
              <a:rPr lang="pl-PL" dirty="0" smtClean="0"/>
            </a:br>
            <a:endParaRPr lang="pl-PL" dirty="0" smtClean="0"/>
          </a:p>
          <a:p>
            <a:pPr>
              <a:buFont typeface="Wingdings" pitchFamily="2" charset="2"/>
              <a:buChar char="§"/>
            </a:pPr>
            <a:r>
              <a:rPr lang="pl-PL" dirty="0" smtClean="0">
                <a:hlinkClick r:id="rId13"/>
              </a:rPr>
              <a:t>http</a:t>
            </a:r>
            <a:r>
              <a:rPr lang="pl-PL" dirty="0" smtClean="0">
                <a:hlinkClick r:id="rId13"/>
              </a:rPr>
              <a:t>://wojciechlitewiak.w.interia.pl/jedmiar/dawne.htm</a:t>
            </a:r>
            <a:endParaRPr lang="pl-PL" dirty="0" smtClean="0"/>
          </a:p>
          <a:p>
            <a:endParaRPr lang="pl-PL" dirty="0" smtClean="0">
              <a:hlinkClick r:id="rId14"/>
            </a:endParaRPr>
          </a:p>
          <a:p>
            <a:r>
              <a:rPr lang="pl-PL" dirty="0" smtClean="0">
                <a:hlinkClick r:id="rId14"/>
              </a:rPr>
              <a:t>https</a:t>
            </a:r>
            <a:r>
              <a:rPr lang="pl-PL" dirty="0" smtClean="0">
                <a:hlinkClick r:id="rId14"/>
              </a:rPr>
              <a:t>://pl.m.wikipedia.org/wiki/Zegar_atomowy</a:t>
            </a:r>
            <a:r>
              <a:rPr lang="pl-PL" dirty="0" smtClean="0"/>
              <a:t>. </a:t>
            </a:r>
            <a:endParaRPr lang="pl-PL" dirty="0" smtClean="0"/>
          </a:p>
          <a:p>
            <a:endParaRPr lang="pl-PL" dirty="0" smtClean="0">
              <a:hlinkClick r:id="rId15"/>
            </a:endParaRPr>
          </a:p>
          <a:p>
            <a:r>
              <a:rPr lang="pl-PL" dirty="0" smtClean="0">
                <a:hlinkClick r:id="rId15"/>
              </a:rPr>
              <a:t>https</a:t>
            </a:r>
            <a:r>
              <a:rPr lang="pl-PL" dirty="0" smtClean="0">
                <a:hlinkClick r:id="rId15"/>
              </a:rPr>
              <a:t>://</a:t>
            </a:r>
            <a:r>
              <a:rPr lang="pl-PL" dirty="0" smtClean="0">
                <a:hlinkClick r:id="rId15"/>
              </a:rPr>
              <a:t>pl.m.wikipedia.org/wiki/Zegar_słoneczny</a:t>
            </a:r>
            <a:endParaRPr lang="pl-PL" dirty="0" smtClean="0"/>
          </a:p>
          <a:p>
            <a:endParaRPr lang="pl-PL" dirty="0" smtClean="0">
              <a:hlinkClick r:id="rId16" tooltip="http://wiki.meteoritica.pl/index.php5/Dawne_jednostki_miar_i_wag"/>
            </a:endParaRPr>
          </a:p>
          <a:p>
            <a:r>
              <a:rPr lang="pl-PL" dirty="0" smtClean="0">
                <a:hlinkClick r:id="rId16" tooltip="http://wiki.meteoritica.pl/index.php5/Dawne_jednostki_miar_i_wag"/>
              </a:rPr>
              <a:t>http</a:t>
            </a:r>
            <a:r>
              <a:rPr lang="pl-PL" dirty="0" smtClean="0">
                <a:hlinkClick r:id="rId16" tooltip="http://wiki.meteoritica.pl/index.php5/Dawne_jednostki_miar_i_wag"/>
              </a:rPr>
              <a:t>://</a:t>
            </a:r>
            <a:r>
              <a:rPr lang="pl-PL" dirty="0" smtClean="0">
                <a:hlinkClick r:id="rId16" tooltip="http://wiki.meteoritica.pl/index.php5/Dawne_jednostki_miar_i_wag"/>
              </a:rPr>
              <a:t>wiki.meteoritica.pl/index.php5/Dawne_jednostki_miar_i_wag</a:t>
            </a:r>
            <a:endParaRPr lang="pl-PL" dirty="0" smtClean="0"/>
          </a:p>
          <a:p>
            <a:endParaRPr lang="pl-PL" dirty="0" smtClean="0"/>
          </a:p>
          <a:p>
            <a:r>
              <a:rPr lang="pl-PL" dirty="0" smtClean="0">
                <a:hlinkClick r:id="rId17" tooltip="https://www.weranda.pl/sztuak-new/kolekcje-new/wagi-kiedys-i-dzis"/>
              </a:rPr>
              <a:t>https://</a:t>
            </a:r>
            <a:r>
              <a:rPr lang="pl-PL" dirty="0" smtClean="0">
                <a:hlinkClick r:id="rId17" tooltip="https://www.weranda.pl/sztuak-new/kolekcje-new/wagi-kiedys-i-dzis"/>
              </a:rPr>
              <a:t>www.weranda.pl/sztuak-new/kolekcje-new/wagi-kiedys-i-dzis</a:t>
            </a:r>
            <a:endParaRPr lang="pl-PL" dirty="0" smtClean="0"/>
          </a:p>
          <a:p>
            <a:endParaRPr lang="pl-PL" dirty="0" smtClean="0"/>
          </a:p>
          <a:p>
            <a:r>
              <a:rPr lang="pl-PL" dirty="0" smtClean="0">
                <a:hlinkClick r:id="rId18" tooltip="https://pl.wikisource.org/wiki/Encyklopedia_staropolska/Miary_i_wagi"/>
              </a:rPr>
              <a:t>https://pl.wikisource.org/wiki/Encyklopedia_staropolska/Miary_i_wagi</a:t>
            </a:r>
            <a:endParaRPr lang="pl-PL" dirty="0" smtClean="0"/>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40000"/>
            <a:lum/>
          </a:blip>
          <a:srcRect/>
          <a:stretch>
            <a:fillRect l="-39000" r="-39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354960" y="260648"/>
            <a:ext cx="4789040" cy="5904656"/>
          </a:xfrm>
        </p:spPr>
        <p:txBody>
          <a:bodyPr>
            <a:normAutofit fontScale="77500" lnSpcReduction="20000"/>
          </a:bodyPr>
          <a:lstStyle/>
          <a:p>
            <a:r>
              <a:rPr lang="pl-PL" dirty="0" smtClean="0"/>
              <a:t>W starożytnym Rzymie oraz Grecji od 440 roku p.n.e. używano abakusa- współcześnie nazywanego liczydłem. W Europie znany był od X wieku. W starożytności średniowieczu abakus był prostokątną tabliczką z zaznaczonymi na niej równoległymi liniami lub rowkami. Linie oraz rowki w zależności od typu tego urządzenia oznaczały różne rzędy liczb, np. jednostki, piątki, dziesiątki, pięćdziesiątki, setki. Między linie wkładało się odpowiednią liczbę kamyków, żetonów lub krążków. </a:t>
            </a:r>
          </a:p>
          <a:p>
            <a:endParaRPr lang="pl-PL" dirty="0"/>
          </a:p>
        </p:txBody>
      </p:sp>
      <p:pic>
        <p:nvPicPr>
          <p:cNvPr id="2050" name="Picture 2" descr="C:\Users\G750JW\Desktop\firealpaca\Obraz2.png"/>
          <p:cNvPicPr>
            <a:picLocks noChangeAspect="1" noChangeArrowheads="1"/>
          </p:cNvPicPr>
          <p:nvPr/>
        </p:nvPicPr>
        <p:blipFill>
          <a:blip r:embed="rId3" cstate="print"/>
          <a:srcRect/>
          <a:stretch>
            <a:fillRect/>
          </a:stretch>
        </p:blipFill>
        <p:spPr bwMode="auto">
          <a:xfrm>
            <a:off x="0" y="908720"/>
            <a:ext cx="4716016" cy="3331294"/>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dirty="0" smtClean="0">
                <a:solidFill>
                  <a:schemeClr val="accent2">
                    <a:lumMod val="75000"/>
                  </a:schemeClr>
                </a:solidFill>
                <a:effectLst>
                  <a:reflection blurRad="6350" stA="55000" endA="300" endPos="45500" dir="5400000" sy="-100000" algn="bl" rotWithShape="0"/>
                </a:effectLst>
              </a:rPr>
              <a:t>Autorzy :</a:t>
            </a:r>
            <a:endParaRPr lang="pl-PL" sz="6000" dirty="0">
              <a:solidFill>
                <a:schemeClr val="accent2">
                  <a:lumMod val="75000"/>
                </a:schemeClr>
              </a:solidFill>
              <a:effectLst>
                <a:reflection blurRad="6350" stA="55000" endA="300" endPos="45500" dir="5400000" sy="-100000" algn="bl" rotWithShape="0"/>
              </a:effectLst>
            </a:endParaRPr>
          </a:p>
        </p:txBody>
      </p:sp>
      <p:sp>
        <p:nvSpPr>
          <p:cNvPr id="3" name="Symbol zastępczy zawartości 2"/>
          <p:cNvSpPr>
            <a:spLocks noGrp="1"/>
          </p:cNvSpPr>
          <p:nvPr>
            <p:ph idx="1"/>
          </p:nvPr>
        </p:nvSpPr>
        <p:spPr>
          <a:xfrm>
            <a:off x="323528" y="1484785"/>
            <a:ext cx="8363272" cy="4916016"/>
          </a:xfrm>
        </p:spPr>
        <p:txBody>
          <a:bodyPr/>
          <a:lstStyle/>
          <a:p>
            <a:pPr>
              <a:buClr>
                <a:schemeClr val="accent2">
                  <a:lumMod val="75000"/>
                </a:schemeClr>
              </a:buClr>
            </a:pPr>
            <a:r>
              <a:rPr lang="pl-PL" dirty="0" smtClean="0"/>
              <a:t>Oliwia Śmiecińska</a:t>
            </a:r>
          </a:p>
          <a:p>
            <a:pPr>
              <a:buClr>
                <a:schemeClr val="accent2">
                  <a:lumMod val="75000"/>
                </a:schemeClr>
              </a:buClr>
            </a:pPr>
            <a:r>
              <a:rPr lang="pl-PL" dirty="0" smtClean="0"/>
              <a:t>Weronika Mikulska</a:t>
            </a:r>
          </a:p>
          <a:p>
            <a:pPr>
              <a:buClr>
                <a:schemeClr val="accent2">
                  <a:lumMod val="75000"/>
                </a:schemeClr>
              </a:buClr>
            </a:pPr>
            <a:r>
              <a:rPr lang="pl-PL" dirty="0" smtClean="0"/>
              <a:t>Blanka Kaczyńska</a:t>
            </a:r>
          </a:p>
          <a:p>
            <a:pPr>
              <a:buClr>
                <a:schemeClr val="accent2">
                  <a:lumMod val="75000"/>
                </a:schemeClr>
              </a:buClr>
            </a:pPr>
            <a:r>
              <a:rPr lang="pl-PL" dirty="0" smtClean="0"/>
              <a:t>Marta Gabrych</a:t>
            </a:r>
          </a:p>
          <a:p>
            <a:pPr>
              <a:buClr>
                <a:schemeClr val="accent2">
                  <a:lumMod val="75000"/>
                </a:schemeClr>
              </a:buClr>
            </a:pPr>
            <a:r>
              <a:rPr lang="pl-PL" dirty="0" smtClean="0"/>
              <a:t>Aleksandra Trzcińska</a:t>
            </a:r>
          </a:p>
          <a:p>
            <a:pPr>
              <a:buClr>
                <a:schemeClr val="accent2">
                  <a:lumMod val="75000"/>
                </a:schemeClr>
              </a:buClr>
            </a:pPr>
            <a:r>
              <a:rPr lang="pl-PL" dirty="0" smtClean="0"/>
              <a:t>Maja Maryniak</a:t>
            </a:r>
          </a:p>
          <a:p>
            <a:pPr>
              <a:buClr>
                <a:schemeClr val="accent2">
                  <a:lumMod val="75000"/>
                </a:schemeClr>
              </a:buClr>
            </a:pPr>
            <a:r>
              <a:rPr lang="pl-PL" dirty="0" smtClean="0"/>
              <a:t>Monika Orłowska </a:t>
            </a: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692696"/>
            <a:ext cx="8229600" cy="4525963"/>
          </a:xfrm>
        </p:spPr>
        <p:txBody>
          <a:bodyPr>
            <a:noAutofit/>
          </a:bodyPr>
          <a:lstStyle/>
          <a:p>
            <a:pPr>
              <a:lnSpc>
                <a:spcPct val="90000"/>
              </a:lnSpc>
            </a:pPr>
            <a:r>
              <a:rPr lang="pl-PL" sz="2400" dirty="0" smtClean="0"/>
              <a:t>1 stopa (europejska) = 30,48 cm (stopa amerykańska jest dłuższa od stopy europejskiej o tysięczne części centymetra) </a:t>
            </a:r>
          </a:p>
          <a:p>
            <a:pPr>
              <a:lnSpc>
                <a:spcPct val="90000"/>
              </a:lnSpc>
            </a:pPr>
            <a:endParaRPr lang="pl-PL" sz="2400" dirty="0" smtClean="0"/>
          </a:p>
          <a:p>
            <a:pPr>
              <a:lnSpc>
                <a:spcPct val="90000"/>
              </a:lnSpc>
            </a:pPr>
            <a:r>
              <a:rPr lang="pl-PL" sz="2400" dirty="0" smtClean="0"/>
              <a:t>1 cal = 2,54 cm 1mila = 1,6 km </a:t>
            </a:r>
          </a:p>
          <a:p>
            <a:pPr>
              <a:lnSpc>
                <a:spcPct val="90000"/>
              </a:lnSpc>
            </a:pPr>
            <a:endParaRPr lang="pl-PL" sz="2400" dirty="0" smtClean="0"/>
          </a:p>
          <a:p>
            <a:pPr>
              <a:lnSpc>
                <a:spcPct val="90000"/>
              </a:lnSpc>
            </a:pPr>
            <a:r>
              <a:rPr lang="pl-PL" sz="2400" dirty="0" smtClean="0"/>
              <a:t>1 mila morska = 1,85 km </a:t>
            </a:r>
          </a:p>
          <a:p>
            <a:pPr>
              <a:lnSpc>
                <a:spcPct val="90000"/>
              </a:lnSpc>
            </a:pPr>
            <a:endParaRPr lang="pl-PL" sz="2400" dirty="0" smtClean="0"/>
          </a:p>
          <a:p>
            <a:pPr>
              <a:lnSpc>
                <a:spcPct val="90000"/>
              </a:lnSpc>
            </a:pPr>
            <a:r>
              <a:rPr lang="pl-PL" sz="2400" dirty="0" smtClean="0"/>
              <a:t>1 jard = 91,44 cm</a:t>
            </a:r>
          </a:p>
          <a:p>
            <a:pPr>
              <a:lnSpc>
                <a:spcPct val="90000"/>
              </a:lnSpc>
            </a:pPr>
            <a:endParaRPr lang="pl-PL" sz="2400" dirty="0" smtClean="0"/>
          </a:p>
          <a:p>
            <a:pPr>
              <a:lnSpc>
                <a:spcPct val="90000"/>
              </a:lnSpc>
            </a:pPr>
            <a:r>
              <a:rPr lang="pl-PL" sz="2400" dirty="0" smtClean="0"/>
              <a:t>Anatomiczne! Palec, stopa, łokieć – wyznaczały długości od tysiącleci. No tak ale długość stopy ponad dwumetrowego koszykarza jest inna niż długość stópki małej baletnicy. Kupiec i sprzedawca musieli się jakoś dogadać, jak długa jest ta stopa, czy łokieć,</a:t>
            </a:r>
          </a:p>
          <a:p>
            <a:endParaRPr lang="pl-PL" sz="2400"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0000"/>
            <a:lum/>
          </a:blip>
          <a:srcRect/>
          <a:stretch>
            <a:fillRect l="-24000" r="-24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0"/>
            <a:ext cx="8892480" cy="3168352"/>
          </a:xfrm>
        </p:spPr>
        <p:txBody>
          <a:bodyPr>
            <a:normAutofit fontScale="85000" lnSpcReduction="20000"/>
          </a:bodyPr>
          <a:lstStyle/>
          <a:p>
            <a:r>
              <a:rPr lang="pl-PL" dirty="0" smtClean="0"/>
              <a:t>Starożytni byli biegli w matematyce, handlu, architekturze. Mieli swoje wzorce miar. Najstarszy znany nam wzorzec łokcia pochodzi z Nippur. Ten miedziany pręt powstał około 4700 lat temu, by służyć mieszkańcom miasta i przyjezdnym kupcom, ułatwiając życie i prowadzenie biznesu. 1 łokieć w Nippur, w połowie III tyś p.n.e. miał długość 0,518 m. Był więc praktycznie równy łokciowi królewskiemu, jakiego używali w Egipcie, a który mierzył 0,525 m. </a:t>
            </a:r>
          </a:p>
          <a:p>
            <a:endParaRPr lang="pl-PL" dirty="0"/>
          </a:p>
        </p:txBody>
      </p:sp>
      <p:pic>
        <p:nvPicPr>
          <p:cNvPr id="3074" name="Picture 2" descr="C:\Users\G750JW\Desktop\firealpaca\Obraz3.png"/>
          <p:cNvPicPr>
            <a:picLocks noChangeAspect="1" noChangeArrowheads="1"/>
          </p:cNvPicPr>
          <p:nvPr/>
        </p:nvPicPr>
        <p:blipFill>
          <a:blip r:embed="rId3" cstate="print"/>
          <a:srcRect/>
          <a:stretch>
            <a:fillRect/>
          </a:stretch>
        </p:blipFill>
        <p:spPr bwMode="auto">
          <a:xfrm>
            <a:off x="1691680" y="3068960"/>
            <a:ext cx="7164288" cy="3537879"/>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0000"/>
            <a:lum/>
          </a:blip>
          <a:srcRect/>
          <a:stretch>
            <a:fillRect l="-22000" r="-22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6923112" cy="778098"/>
          </a:xfrm>
        </p:spPr>
        <p:txBody>
          <a:bodyPr/>
          <a:lstStyle/>
          <a:p>
            <a:pPr algn="l"/>
            <a:r>
              <a:rPr lang="pl-PL" dirty="0" smtClean="0">
                <a:solidFill>
                  <a:schemeClr val="accent1">
                    <a:satMod val="150000"/>
                  </a:schemeClr>
                </a:solidFill>
              </a:rPr>
              <a:t>Greckie jednostki</a:t>
            </a:r>
            <a:endParaRPr lang="pl-PL" dirty="0"/>
          </a:p>
        </p:txBody>
      </p:sp>
      <p:sp>
        <p:nvSpPr>
          <p:cNvPr id="3" name="Symbol zastępczy zawartości 2"/>
          <p:cNvSpPr>
            <a:spLocks noGrp="1"/>
          </p:cNvSpPr>
          <p:nvPr>
            <p:ph idx="1"/>
          </p:nvPr>
        </p:nvSpPr>
        <p:spPr>
          <a:xfrm>
            <a:off x="0" y="1196752"/>
            <a:ext cx="9721080" cy="2880320"/>
          </a:xfrm>
        </p:spPr>
        <p:txBody>
          <a:bodyPr>
            <a:noAutofit/>
          </a:bodyPr>
          <a:lstStyle/>
          <a:p>
            <a:pPr marL="438912" indent="-320040">
              <a:lnSpc>
                <a:spcPct val="80000"/>
              </a:lnSpc>
              <a:spcBef>
                <a:spcPts val="0"/>
              </a:spcBef>
              <a:buFont typeface="Wingdings 2"/>
              <a:buChar char=""/>
              <a:defRPr/>
            </a:pPr>
            <a:r>
              <a:rPr lang="pl-PL" sz="1400" dirty="0" smtClean="0">
                <a:latin typeface="Tahoma" pitchFamily="34" charset="0"/>
              </a:rPr>
              <a:t>Tu podstawą jednostką była stopa (pous), której wielkość była różna, w różnych miastach np.</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latin typeface="Tahoma" pitchFamily="34" charset="0"/>
              </a:rPr>
              <a:t>stopa attycka = 0,296,</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latin typeface="Tahoma" pitchFamily="34" charset="0"/>
              </a:rPr>
              <a:t>stopa olimpijska = 0,320 m,</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latin typeface="Tahoma" pitchFamily="34" charset="0"/>
              </a:rPr>
              <a:t>stopa pergamońska = 0,330.</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latin typeface="Tahoma" pitchFamily="34" charset="0"/>
              </a:rPr>
              <a:t>Stopa dzieliła się </a:t>
            </a:r>
            <a:r>
              <a:rPr lang="pl-PL" sz="1400" dirty="0" smtClean="0">
                <a:latin typeface="Tahoma" pitchFamily="34" charset="0"/>
              </a:rPr>
              <a:t>na 4 palaste</a:t>
            </a:r>
            <a:r>
              <a:rPr lang="pl-PL" sz="1400" dirty="0" smtClean="0">
                <a:latin typeface="Tahoma" pitchFamily="34" charset="0"/>
              </a:rPr>
              <a:t>, a 1 palaste, był równy szerokości dłoni.</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latin typeface="Tahoma" pitchFamily="34" charset="0"/>
              </a:rPr>
              <a:t>W Attyce</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latin typeface="Tahoma" pitchFamily="34" charset="0"/>
              </a:rPr>
              <a:t>1 palaste = 0,074 m</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latin typeface="Tahoma" pitchFamily="34" charset="0"/>
              </a:rPr>
              <a:t>1 palaste = 4 daktylos (palec)</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latin typeface="Tahoma" pitchFamily="34" charset="0"/>
              </a:rPr>
              <a:t>1 daktylos = 0,0185m</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latin typeface="Tahoma" pitchFamily="34" charset="0"/>
              </a:rPr>
              <a:t>Mieli też większe jednostki, jak chociażby łokieć, którego długość wahała się od 0,44 m do 0,525 m.</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latin typeface="Tahoma" pitchFamily="34" charset="0"/>
              </a:rPr>
              <a:t>kalamos (trzcina) = 10 stop = 2,96 m</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latin typeface="Tahoma" pitchFamily="34" charset="0"/>
              </a:rPr>
              <a:t>plethror (długość bruzdy, po wyoraniu której należało dać odpocząć wołowi) = 100 stop = 29.6 m</a:t>
            </a:r>
            <a:br>
              <a:rPr lang="pl-PL" sz="1400" dirty="0" smtClean="0">
                <a:latin typeface="Tahoma" pitchFamily="34" charset="0"/>
              </a:rPr>
            </a:br>
            <a:endParaRPr lang="pl-PL" sz="1400" dirty="0" smtClean="0">
              <a:latin typeface="Tahoma" pitchFamily="34" charset="0"/>
            </a:endParaRPr>
          </a:p>
          <a:p>
            <a:pPr marL="438912" indent="-320040">
              <a:lnSpc>
                <a:spcPct val="80000"/>
              </a:lnSpc>
              <a:spcBef>
                <a:spcPts val="0"/>
              </a:spcBef>
              <a:buFont typeface="Wingdings 2"/>
              <a:buChar char=""/>
              <a:defRPr/>
            </a:pPr>
            <a:r>
              <a:rPr lang="pl-PL" sz="1400" dirty="0" smtClean="0">
                <a:latin typeface="Tahoma" pitchFamily="34" charset="0"/>
              </a:rPr>
              <a:t>1 stadion = 600 stóp (pous) = 177,4 m</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latin typeface="Tahoma" pitchFamily="34" charset="0"/>
              </a:rPr>
              <a:t>1 hippikon = 4 stadiony = 709,6 m</a:t>
            </a:r>
            <a:br>
              <a:rPr lang="pl-PL" sz="1400" dirty="0" smtClean="0">
                <a:latin typeface="Tahoma" pitchFamily="34" charset="0"/>
              </a:rPr>
            </a:br>
            <a:r>
              <a:rPr lang="pl-PL" sz="1400" dirty="0" smtClean="0">
                <a:latin typeface="Tahoma" pitchFamily="34" charset="0"/>
              </a:rPr>
              <a:t/>
            </a:r>
            <a:br>
              <a:rPr lang="pl-PL" sz="1400" dirty="0" smtClean="0">
                <a:latin typeface="Tahoma" pitchFamily="34" charset="0"/>
              </a:rPr>
            </a:br>
            <a:r>
              <a:rPr lang="pl-PL" sz="1400" dirty="0" smtClean="0"/>
              <a:t>1 parasanga (jednostka przyjęta od Persów) = 30 stadionom = mniej </a:t>
            </a:r>
            <a:r>
              <a:rPr lang="pl-PL" sz="1400" dirty="0" smtClean="0"/>
              <a:t>więcej 5</a:t>
            </a:r>
            <a:r>
              <a:rPr lang="pl-PL" sz="1400" dirty="0" smtClean="0"/>
              <a:t>,5 </a:t>
            </a:r>
            <a:r>
              <a:rPr lang="pl-PL" sz="1400" dirty="0" smtClean="0"/>
              <a:t>km</a:t>
            </a:r>
            <a:r>
              <a:rPr lang="pl-PL" sz="2400" dirty="0" smtClean="0"/>
              <a:t> </a:t>
            </a:r>
          </a:p>
          <a:p>
            <a:endParaRPr lang="pl-PL" sz="2400"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lstStyle/>
          <a:p>
            <a:pPr algn="l"/>
            <a:r>
              <a:rPr lang="pl-PL" dirty="0" smtClean="0">
                <a:solidFill>
                  <a:schemeClr val="accent1">
                    <a:satMod val="150000"/>
                  </a:schemeClr>
                </a:solidFill>
              </a:rPr>
              <a:t>Rzymskie </a:t>
            </a:r>
            <a:endParaRPr lang="pl-PL" dirty="0"/>
          </a:p>
        </p:txBody>
      </p:sp>
      <p:sp>
        <p:nvSpPr>
          <p:cNvPr id="3" name="Symbol zastępczy zawartości 2"/>
          <p:cNvSpPr>
            <a:spLocks noGrp="1"/>
          </p:cNvSpPr>
          <p:nvPr>
            <p:ph idx="1"/>
          </p:nvPr>
        </p:nvSpPr>
        <p:spPr>
          <a:xfrm>
            <a:off x="323528" y="1052736"/>
            <a:ext cx="8085584" cy="5030019"/>
          </a:xfrm>
        </p:spPr>
        <p:txBody>
          <a:bodyPr>
            <a:normAutofit fontScale="92500" lnSpcReduction="10000"/>
          </a:bodyPr>
          <a:lstStyle/>
          <a:p>
            <a:pPr>
              <a:lnSpc>
                <a:spcPct val="90000"/>
              </a:lnSpc>
            </a:pPr>
            <a:r>
              <a:rPr lang="pl-PL" sz="2600" dirty="0" smtClean="0"/>
              <a:t>Rzymskie jednostki długości. Stopa nazywana jest tu pes i była podstawową jednostką miary długości. Dzielono ją na mniejsze jednostki. Mieli więc: </a:t>
            </a:r>
          </a:p>
          <a:p>
            <a:pPr>
              <a:lnSpc>
                <a:spcPct val="90000"/>
              </a:lnSpc>
            </a:pPr>
            <a:r>
              <a:rPr lang="pl-PL" sz="2600" dirty="0" smtClean="0"/>
              <a:t>pes (stopa) = 0,296 m </a:t>
            </a:r>
          </a:p>
          <a:p>
            <a:pPr>
              <a:lnSpc>
                <a:spcPct val="90000"/>
              </a:lnSpc>
            </a:pPr>
            <a:r>
              <a:rPr lang="pl-PL" sz="2600" dirty="0" smtClean="0"/>
              <a:t>cubitus (łokieć przyjęty z Egiptu) = 0,44 m gradus (krok) = 0,739 m passus (podwójny krok) = 1,478 m </a:t>
            </a:r>
          </a:p>
          <a:p>
            <a:pPr>
              <a:lnSpc>
                <a:spcPct val="90000"/>
              </a:lnSpc>
            </a:pPr>
            <a:r>
              <a:rPr lang="pl-PL" sz="2600" dirty="0" smtClean="0"/>
              <a:t>pertica (tyczka) = 2 passus = 2,956 m actus (długość bruzdy wyoranej przez woły bez zatrzymania dla wypoczynku) = 24 passus = 35,47 m </a:t>
            </a:r>
          </a:p>
          <a:p>
            <a:pPr>
              <a:lnSpc>
                <a:spcPct val="90000"/>
              </a:lnSpc>
            </a:pPr>
            <a:r>
              <a:rPr lang="pl-PL" sz="2600" dirty="0" smtClean="0"/>
              <a:t>milia (tysiąc kroków) = 1000 passus = 1478 m Była też w Grecji jak i Rzymie większa jednostka, którą mierzono np. odległości między miastami. Był to tzw. dzień marszu, równy około 30 km. </a:t>
            </a:r>
          </a:p>
          <a:p>
            <a:pPr>
              <a:lnSpc>
                <a:spcPct val="90000"/>
              </a:lnSpc>
            </a:pPr>
            <a:r>
              <a:rPr lang="pl-PL" sz="2600" dirty="0" smtClean="0"/>
              <a:t>W Egipcie, jednostką taką była tzw. szerokość rzeki, a wynosiła ona 10 km. </a:t>
            </a:r>
            <a:endParaRPr lang="pl-PL" sz="3100" dirty="0" smtClean="0"/>
          </a:p>
          <a:p>
            <a:endParaRPr lang="pl-PL"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229600" cy="4625609"/>
          </a:xfrm>
        </p:spPr>
        <p:txBody>
          <a:bodyPr>
            <a:normAutofit lnSpcReduction="10000"/>
          </a:bodyPr>
          <a:lstStyle/>
          <a:p>
            <a:r>
              <a:rPr lang="pl-PL" dirty="0" smtClean="0"/>
              <a:t>Pomiar długości w starożytnym Egipcie. Za pierwsze jednostki miary długości służyły określone części ciała. W starożytnym Egipcie były to łokcie, dłonie lub palce. Jeden łokieć to odległość od łokcia do końca środkowego palca równy długości siedmiu dłoni, jedna dłoń </a:t>
            </a:r>
            <a:r>
              <a:rPr lang="pl-PL" dirty="0" smtClean="0"/>
              <a:t>to cztery palce</a:t>
            </a:r>
            <a:r>
              <a:rPr lang="pl-PL" dirty="0" smtClean="0"/>
              <a:t>. Szerokość wszystkich palców nazywano dłonią. Długość ramienia, od końca palców po łokieć. Jeden łokieć powinien mieć siedem dłoni </a:t>
            </a:r>
          </a:p>
          <a:p>
            <a:endParaRPr lang="pl-PL"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0000"/>
            <a:lum/>
          </a:blip>
          <a:srcRect/>
          <a:stretch>
            <a:fillRect l="-26000" r="-26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229600" cy="4625609"/>
          </a:xfrm>
        </p:spPr>
        <p:txBody>
          <a:bodyPr/>
          <a:lstStyle/>
          <a:p>
            <a:r>
              <a:rPr lang="pl-PL" dirty="0" smtClean="0"/>
              <a:t>Stopa – jednostka miary nawiązująca do przeciętnej długości stopy ludzkiej. W różnych krajach miała inną długość. Zmieniała się także na przestrzeni wieków. Obecnie przez stopę najczęściej rozumie się stopę angielską (foot) = 30,480 cm, czyli 1 m = 3,280840 stóp. Skrót: ft. Spotyka się również zapis z użyciem apostrofu (np. 50').</a:t>
            </a:r>
            <a:r>
              <a:rPr lang="pl-PL" sz="1600" dirty="0" smtClean="0"/>
              <a:t/>
            </a:r>
            <a:br>
              <a:rPr lang="pl-PL" sz="1600" dirty="0" smtClean="0"/>
            </a:br>
            <a:r>
              <a:rPr lang="pl-PL" sz="1600" dirty="0" smtClean="0"/>
              <a:t/>
            </a:r>
            <a:br>
              <a:rPr lang="pl-PL" sz="1600" dirty="0" smtClean="0"/>
            </a:br>
            <a:endParaRPr lang="pl-PL" sz="1600" dirty="0" smtClean="0"/>
          </a:p>
          <a:p>
            <a:endParaRPr lang="pl-PL"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104</TotalTime>
  <Words>1471</Words>
  <Application>Microsoft Office PowerPoint</Application>
  <PresentationFormat>Pokaz na ekranie (4:3)</PresentationFormat>
  <Paragraphs>131</Paragraphs>
  <Slides>30</Slides>
  <Notes>0</Notes>
  <HiddenSlides>0</HiddenSlides>
  <MMClips>0</MMClips>
  <ScaleCrop>false</ScaleCrop>
  <HeadingPairs>
    <vt:vector size="4" baseType="variant">
      <vt:variant>
        <vt:lpstr>Motyw</vt:lpstr>
      </vt:variant>
      <vt:variant>
        <vt:i4>1</vt:i4>
      </vt:variant>
      <vt:variant>
        <vt:lpstr>Tytuły slajdów</vt:lpstr>
      </vt:variant>
      <vt:variant>
        <vt:i4>30</vt:i4>
      </vt:variant>
    </vt:vector>
  </HeadingPairs>
  <TitlesOfParts>
    <vt:vector size="31" baseType="lpstr">
      <vt:lpstr>Moduł</vt:lpstr>
      <vt:lpstr>Jak liczono dawniej – miara długości</vt:lpstr>
      <vt:lpstr>Slajd 2</vt:lpstr>
      <vt:lpstr>Slajd 3</vt:lpstr>
      <vt:lpstr>Slajd 4</vt:lpstr>
      <vt:lpstr>Slajd 5</vt:lpstr>
      <vt:lpstr>Greckie jednostki</vt:lpstr>
      <vt:lpstr>Rzymskie </vt:lpstr>
      <vt:lpstr>Slajd 8</vt:lpstr>
      <vt:lpstr>Slajd 9</vt:lpstr>
      <vt:lpstr>Slajd 10</vt:lpstr>
      <vt:lpstr>Slajd 11</vt:lpstr>
      <vt:lpstr>Slajd 12</vt:lpstr>
      <vt:lpstr>Slajd 13</vt:lpstr>
      <vt:lpstr>Dzisiejsze jednostki, wraz z wartością:</vt:lpstr>
      <vt:lpstr>Slajd 15</vt:lpstr>
      <vt:lpstr>Jak mierzono czas dawniej?</vt:lpstr>
      <vt:lpstr>ZEGAR SŁONECZNY </vt:lpstr>
      <vt:lpstr>Zegar wahadłowy </vt:lpstr>
      <vt:lpstr>ZEGAR MECHANICZNY </vt:lpstr>
      <vt:lpstr>Zegar atomowy </vt:lpstr>
      <vt:lpstr>Zastanawiałeś się kiedyś, jak mierzono czas gdy nie było jeszcze zegarów?</vt:lpstr>
      <vt:lpstr>Jak ważono kiedyś a jak dziś?</vt:lpstr>
      <vt:lpstr>Kiedyś….. Odważniki !</vt:lpstr>
      <vt:lpstr>Korzec!</vt:lpstr>
      <vt:lpstr>Dźwignia</vt:lpstr>
      <vt:lpstr>Dziś…..  </vt:lpstr>
      <vt:lpstr>Jednostki miary!</vt:lpstr>
      <vt:lpstr>Slajd 28</vt:lpstr>
      <vt:lpstr>Źródła :</vt:lpstr>
      <vt:lpstr>Autorzy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liczono dawniej – miara długości</dc:title>
  <dc:creator>G750JW</dc:creator>
  <cp:lastModifiedBy>G750JW</cp:lastModifiedBy>
  <cp:revision>20</cp:revision>
  <dcterms:created xsi:type="dcterms:W3CDTF">2018-05-29T13:47:57Z</dcterms:created>
  <dcterms:modified xsi:type="dcterms:W3CDTF">2018-06-04T17:24:57Z</dcterms:modified>
</cp:coreProperties>
</file>