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5" autoAdjust="0"/>
    <p:restoredTop sz="94660"/>
  </p:normalViewPr>
  <p:slideViewPr>
    <p:cSldViewPr snapToGrid="0">
      <p:cViewPr varScale="1">
        <p:scale>
          <a:sx n="73" d="100"/>
          <a:sy n="73" d="100"/>
        </p:scale>
        <p:origin x="-1134"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pl-PL" smtClean="0"/>
              <a:t>Kliknij, aby edytować styl</a:t>
            </a:r>
            <a:endParaRPr kumimoji="0" lang="en-US"/>
          </a:p>
        </p:txBody>
      </p:sp>
      <p:sp>
        <p:nvSpPr>
          <p:cNvPr id="9" name="Podtytuł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28" name="Symbol zastępczy daty 27"/>
          <p:cNvSpPr>
            <a:spLocks noGrp="1"/>
          </p:cNvSpPr>
          <p:nvPr>
            <p:ph type="dt" sz="half" idx="10"/>
          </p:nvPr>
        </p:nvSpPr>
        <p:spPr>
          <a:xfrm>
            <a:off x="6400800" y="6355080"/>
            <a:ext cx="2286000" cy="365760"/>
          </a:xfrm>
        </p:spPr>
        <p:txBody>
          <a:bodyPr/>
          <a:lstStyle>
            <a:lvl1pPr>
              <a:defRPr sz="1400"/>
            </a:lvl1pPr>
          </a:lstStyle>
          <a:p>
            <a:fld id="{3823242C-D747-4ADD-80D8-99421268E3A8}" type="datetime1">
              <a:rPr lang="en-US" smtClean="0"/>
              <a:pPr/>
              <a:t>6/4/2018</a:t>
            </a:fld>
            <a:endParaRPr lang="en-US" dirty="0"/>
          </a:p>
        </p:txBody>
      </p:sp>
      <p:sp>
        <p:nvSpPr>
          <p:cNvPr id="17" name="Symbol zastępczy stopki 16"/>
          <p:cNvSpPr>
            <a:spLocks noGrp="1"/>
          </p:cNvSpPr>
          <p:nvPr>
            <p:ph type="ftr" sz="quarter" idx="11"/>
          </p:nvPr>
        </p:nvSpPr>
        <p:spPr>
          <a:xfrm>
            <a:off x="2898648" y="6355080"/>
            <a:ext cx="3474720" cy="365760"/>
          </a:xfrm>
        </p:spPr>
        <p:txBody>
          <a:bodyPr/>
          <a:lstStyle/>
          <a:p>
            <a:endParaRPr lang="en-US" dirty="0"/>
          </a:p>
        </p:txBody>
      </p:sp>
      <p:sp>
        <p:nvSpPr>
          <p:cNvPr id="29" name="Symbol zastępczy numeru slajdu 28"/>
          <p:cNvSpPr>
            <a:spLocks noGrp="1"/>
          </p:cNvSpPr>
          <p:nvPr>
            <p:ph type="sldNum" sz="quarter" idx="12"/>
          </p:nvPr>
        </p:nvSpPr>
        <p:spPr>
          <a:xfrm>
            <a:off x="1216152" y="6355080"/>
            <a:ext cx="1219200" cy="365760"/>
          </a:xfrm>
        </p:spPr>
        <p:txBody>
          <a:bodyPr/>
          <a:lstStyle/>
          <a:p>
            <a:fld id="{CF40B41D-FD10-4A38-B39B-626510BD49B7}" type="slidenum">
              <a:rPr lang="en-US" smtClean="0"/>
              <a:pPr/>
              <a:t>‹#›</a:t>
            </a:fld>
            <a:endParaRPr lang="en-US" dirty="0"/>
          </a:p>
        </p:txBody>
      </p:sp>
      <p:sp>
        <p:nvSpPr>
          <p:cNvPr id="21" name="Prostokąt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Prostokąt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Prostokąt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ostokąt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3823242C-D747-4ADD-80D8-99421268E3A8}" type="datetime1">
              <a:rPr lang="en-US" smtClean="0"/>
              <a:pPr/>
              <a:t>6/4/2018</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CF40B41D-FD10-4A38-B39B-626510BD49B7}" type="slidenum">
              <a:rPr lang="en-US" smtClean="0"/>
              <a:pPr/>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3823242C-D747-4ADD-80D8-99421268E3A8}" type="datetime1">
              <a:rPr lang="en-US" smtClean="0"/>
              <a:pPr/>
              <a:t>6/4/2018</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CF40B41D-FD10-4A38-B39B-626510BD49B7}" type="slidenum">
              <a:rPr lang="en-US" smtClean="0"/>
              <a:pPr/>
              <a:t>‹#›</a:t>
            </a:fld>
            <a:endParaRPr lang="en-US" dirty="0"/>
          </a:p>
        </p:txBody>
      </p:sp>
      <p:sp>
        <p:nvSpPr>
          <p:cNvPr id="7" name="Łącznik prosty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Trójkąt równoramienny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Łącznik prosty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4" name="Symbol zastępczy daty 3"/>
          <p:cNvSpPr>
            <a:spLocks noGrp="1"/>
          </p:cNvSpPr>
          <p:nvPr>
            <p:ph type="dt" sz="half" idx="10"/>
          </p:nvPr>
        </p:nvSpPr>
        <p:spPr/>
        <p:txBody>
          <a:bodyPr/>
          <a:lstStyle/>
          <a:p>
            <a:fld id="{3823242C-D747-4ADD-80D8-99421268E3A8}" type="datetime1">
              <a:rPr lang="en-US" smtClean="0"/>
              <a:pPr/>
              <a:t>6/4/2018</a:t>
            </a:fld>
            <a:endParaRPr lang="en-US" dirty="0"/>
          </a:p>
        </p:txBody>
      </p:sp>
      <p:sp>
        <p:nvSpPr>
          <p:cNvPr id="5" name="Symbol zastępczy stopki 4"/>
          <p:cNvSpPr>
            <a:spLocks noGrp="1"/>
          </p:cNvSpPr>
          <p:nvPr>
            <p:ph type="ftr" sz="quarter" idx="11"/>
          </p:nvPr>
        </p:nvSpPr>
        <p:spPr/>
        <p:txBody>
          <a:bodyPr/>
          <a:lstStyle/>
          <a:p>
            <a:endParaRPr lang="en-US" dirty="0"/>
          </a:p>
        </p:txBody>
      </p:sp>
      <p:sp>
        <p:nvSpPr>
          <p:cNvPr id="6" name="Symbol zastępczy numeru slajdu 5"/>
          <p:cNvSpPr>
            <a:spLocks noGrp="1"/>
          </p:cNvSpPr>
          <p:nvPr>
            <p:ph type="sldNum" sz="quarter" idx="12"/>
          </p:nvPr>
        </p:nvSpPr>
        <p:spPr/>
        <p:txBody>
          <a:bodyPr/>
          <a:lstStyle/>
          <a:p>
            <a:fld id="{CF40B41D-FD10-4A38-B39B-626510BD49B7}" type="slidenum">
              <a:rPr lang="en-US" smtClean="0"/>
              <a:pPr/>
              <a:t>‹#›</a:t>
            </a:fld>
            <a:endParaRPr lang="en-US" dirty="0"/>
          </a:p>
        </p:txBody>
      </p:sp>
      <p:sp>
        <p:nvSpPr>
          <p:cNvPr id="8" name="Symbol zastępczy zawartości 7"/>
          <p:cNvSpPr>
            <a:spLocks noGrp="1"/>
          </p:cNvSpPr>
          <p:nvPr>
            <p:ph sz="quarter" idx="1"/>
          </p:nvPr>
        </p:nvSpPr>
        <p:spPr>
          <a:xfrm>
            <a:off x="457200" y="1219200"/>
            <a:ext cx="8229600" cy="493776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a:xfrm>
            <a:off x="6400800" y="6355080"/>
            <a:ext cx="2286000" cy="365760"/>
          </a:xfrm>
        </p:spPr>
        <p:txBody>
          <a:bodyPr/>
          <a:lstStyle/>
          <a:p>
            <a:fld id="{3823242C-D747-4ADD-80D8-99421268E3A8}" type="datetime1">
              <a:rPr lang="en-US" smtClean="0"/>
              <a:pPr/>
              <a:t>6/4/2018</a:t>
            </a:fld>
            <a:endParaRPr lang="en-US" dirty="0"/>
          </a:p>
        </p:txBody>
      </p:sp>
      <p:sp>
        <p:nvSpPr>
          <p:cNvPr id="5" name="Symbol zastępczy stopki 4"/>
          <p:cNvSpPr>
            <a:spLocks noGrp="1"/>
          </p:cNvSpPr>
          <p:nvPr>
            <p:ph type="ftr" sz="quarter" idx="11"/>
          </p:nvPr>
        </p:nvSpPr>
        <p:spPr>
          <a:xfrm>
            <a:off x="2898648" y="6355080"/>
            <a:ext cx="3474720" cy="365760"/>
          </a:xfrm>
        </p:spPr>
        <p:txBody>
          <a:bodyPr/>
          <a:lstStyle/>
          <a:p>
            <a:endParaRPr lang="en-US" dirty="0"/>
          </a:p>
        </p:txBody>
      </p:sp>
      <p:sp>
        <p:nvSpPr>
          <p:cNvPr id="6" name="Symbol zastępczy numeru slajdu 5"/>
          <p:cNvSpPr>
            <a:spLocks noGrp="1"/>
          </p:cNvSpPr>
          <p:nvPr>
            <p:ph type="sldNum" sz="quarter" idx="12"/>
          </p:nvPr>
        </p:nvSpPr>
        <p:spPr>
          <a:xfrm>
            <a:off x="1069848" y="6355080"/>
            <a:ext cx="1520952" cy="365760"/>
          </a:xfrm>
        </p:spPr>
        <p:txBody>
          <a:bodyPr/>
          <a:lstStyle/>
          <a:p>
            <a:fld id="{CF40B41D-FD10-4A38-B39B-626510BD49B7}" type="slidenum">
              <a:rPr lang="en-US" smtClean="0"/>
              <a:pPr/>
              <a:t>‹#›</a:t>
            </a:fld>
            <a:endParaRPr lang="en-US" dirty="0"/>
          </a:p>
        </p:txBody>
      </p:sp>
      <p:sp>
        <p:nvSpPr>
          <p:cNvPr id="7" name="Prostokąt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Prostokąt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lstStyle/>
          <a:p>
            <a:r>
              <a:rPr kumimoji="0" lang="pl-PL" smtClean="0"/>
              <a:t>Kliknij, aby edytować styl</a:t>
            </a:r>
            <a:endParaRPr kumimoji="0" lang="en-US"/>
          </a:p>
        </p:txBody>
      </p:sp>
      <p:sp>
        <p:nvSpPr>
          <p:cNvPr id="5" name="Symbol zastępczy daty 4"/>
          <p:cNvSpPr>
            <a:spLocks noGrp="1"/>
          </p:cNvSpPr>
          <p:nvPr>
            <p:ph type="dt" sz="half" idx="10"/>
          </p:nvPr>
        </p:nvSpPr>
        <p:spPr/>
        <p:txBody>
          <a:bodyPr/>
          <a:lstStyle/>
          <a:p>
            <a:fld id="{3823242C-D747-4ADD-80D8-99421268E3A8}" type="datetime1">
              <a:rPr lang="en-US" smtClean="0"/>
              <a:pPr/>
              <a:t>6/4/2018</a:t>
            </a:fld>
            <a:endParaRPr lang="en-US" dirty="0"/>
          </a:p>
        </p:txBody>
      </p:sp>
      <p:sp>
        <p:nvSpPr>
          <p:cNvPr id="6" name="Symbol zastępczy stopki 5"/>
          <p:cNvSpPr>
            <a:spLocks noGrp="1"/>
          </p:cNvSpPr>
          <p:nvPr>
            <p:ph type="ftr" sz="quarter" idx="11"/>
          </p:nvPr>
        </p:nvSpPr>
        <p:spPr/>
        <p:txBody>
          <a:bodyPr/>
          <a:lstStyle/>
          <a:p>
            <a:endParaRPr lang="en-US" dirty="0"/>
          </a:p>
        </p:txBody>
      </p:sp>
      <p:sp>
        <p:nvSpPr>
          <p:cNvPr id="7" name="Symbol zastępczy numeru slajdu 6"/>
          <p:cNvSpPr>
            <a:spLocks noGrp="1"/>
          </p:cNvSpPr>
          <p:nvPr>
            <p:ph type="sldNum" sz="quarter" idx="12"/>
          </p:nvPr>
        </p:nvSpPr>
        <p:spPr/>
        <p:txBody>
          <a:bodyPr/>
          <a:lstStyle/>
          <a:p>
            <a:fld id="{CF40B41D-FD10-4A38-B39B-626510BD49B7}" type="slidenum">
              <a:rPr lang="en-US" smtClean="0"/>
              <a:pPr/>
              <a:t>‹#›</a:t>
            </a:fld>
            <a:endParaRPr lang="en-US" dirty="0"/>
          </a:p>
        </p:txBody>
      </p:sp>
      <p:sp>
        <p:nvSpPr>
          <p:cNvPr id="9" name="Symbol zastępczy zawartości 8"/>
          <p:cNvSpPr>
            <a:spLocks noGrp="1"/>
          </p:cNvSpPr>
          <p:nvPr>
            <p:ph sz="quarter" idx="1"/>
          </p:nvPr>
        </p:nvSpPr>
        <p:spPr>
          <a:xfrm>
            <a:off x="457200" y="1219200"/>
            <a:ext cx="4041648" cy="493776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1" name="Symbol zastępczy zawartości 10"/>
          <p:cNvSpPr>
            <a:spLocks noGrp="1"/>
          </p:cNvSpPr>
          <p:nvPr>
            <p:ph sz="quarter" idx="2"/>
          </p:nvPr>
        </p:nvSpPr>
        <p:spPr>
          <a:xfrm>
            <a:off x="4632198" y="1216152"/>
            <a:ext cx="4041648" cy="493776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7" name="Symbol zastępczy daty 6"/>
          <p:cNvSpPr>
            <a:spLocks noGrp="1"/>
          </p:cNvSpPr>
          <p:nvPr>
            <p:ph type="dt" sz="half" idx="10"/>
          </p:nvPr>
        </p:nvSpPr>
        <p:spPr/>
        <p:txBody>
          <a:bodyPr/>
          <a:lstStyle/>
          <a:p>
            <a:fld id="{3823242C-D747-4ADD-80D8-99421268E3A8}" type="datetime1">
              <a:rPr lang="en-US" smtClean="0"/>
              <a:pPr/>
              <a:t>6/4/2018</a:t>
            </a:fld>
            <a:endParaRPr lang="en-US" dirty="0"/>
          </a:p>
        </p:txBody>
      </p:sp>
      <p:sp>
        <p:nvSpPr>
          <p:cNvPr id="8" name="Symbol zastępczy stopki 7"/>
          <p:cNvSpPr>
            <a:spLocks noGrp="1"/>
          </p:cNvSpPr>
          <p:nvPr>
            <p:ph type="ftr" sz="quarter" idx="11"/>
          </p:nvPr>
        </p:nvSpPr>
        <p:spPr/>
        <p:txBody>
          <a:bodyPr/>
          <a:lstStyle/>
          <a:p>
            <a:endParaRPr lang="en-US" dirty="0"/>
          </a:p>
        </p:txBody>
      </p:sp>
      <p:sp>
        <p:nvSpPr>
          <p:cNvPr id="9" name="Symbol zastępczy numeru slajdu 8"/>
          <p:cNvSpPr>
            <a:spLocks noGrp="1"/>
          </p:cNvSpPr>
          <p:nvPr>
            <p:ph type="sldNum" sz="quarter" idx="12"/>
          </p:nvPr>
        </p:nvSpPr>
        <p:spPr/>
        <p:txBody>
          <a:bodyPr/>
          <a:lstStyle/>
          <a:p>
            <a:fld id="{CF40B41D-FD10-4A38-B39B-626510BD49B7}" type="slidenum">
              <a:rPr lang="en-US" smtClean="0"/>
              <a:pPr/>
              <a:t>‹#›</a:t>
            </a:fld>
            <a:endParaRPr lang="en-US" dirty="0"/>
          </a:p>
        </p:txBody>
      </p:sp>
      <p:sp>
        <p:nvSpPr>
          <p:cNvPr id="11" name="Symbol zastępczy zawartości 10"/>
          <p:cNvSpPr>
            <a:spLocks noGrp="1"/>
          </p:cNvSpPr>
          <p:nvPr>
            <p:ph sz="quarter" idx="2"/>
          </p:nvPr>
        </p:nvSpPr>
        <p:spPr>
          <a:xfrm>
            <a:off x="457200" y="2133600"/>
            <a:ext cx="4038600" cy="40386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13" name="Symbol zastępczy zawartości 12"/>
          <p:cNvSpPr>
            <a:spLocks noGrp="1"/>
          </p:cNvSpPr>
          <p:nvPr>
            <p:ph sz="quarter" idx="4"/>
          </p:nvPr>
        </p:nvSpPr>
        <p:spPr>
          <a:xfrm>
            <a:off x="4648200" y="2133600"/>
            <a:ext cx="4038600" cy="40386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28600"/>
            <a:ext cx="8229600" cy="914400"/>
          </a:xfrm>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3823242C-D747-4ADD-80D8-99421268E3A8}" type="datetime1">
              <a:rPr lang="en-US" smtClean="0"/>
              <a:pPr/>
              <a:t>6/4/2018</a:t>
            </a:fld>
            <a:endParaRPr lang="en-US" dirty="0"/>
          </a:p>
        </p:txBody>
      </p:sp>
      <p:sp>
        <p:nvSpPr>
          <p:cNvPr id="4" name="Symbol zastępczy stopki 3"/>
          <p:cNvSpPr>
            <a:spLocks noGrp="1"/>
          </p:cNvSpPr>
          <p:nvPr>
            <p:ph type="ftr" sz="quarter" idx="11"/>
          </p:nvPr>
        </p:nvSpPr>
        <p:spPr/>
        <p:txBody>
          <a:bodyPr/>
          <a:lstStyle/>
          <a:p>
            <a:endParaRPr lang="en-US" dirty="0"/>
          </a:p>
        </p:txBody>
      </p:sp>
      <p:sp>
        <p:nvSpPr>
          <p:cNvPr id="5" name="Symbol zastępczy numeru slajdu 4"/>
          <p:cNvSpPr>
            <a:spLocks noGrp="1"/>
          </p:cNvSpPr>
          <p:nvPr>
            <p:ph type="sldNum" sz="quarter" idx="12"/>
          </p:nvPr>
        </p:nvSpPr>
        <p:spPr/>
        <p:txBody>
          <a:bodyPr/>
          <a:lstStyle/>
          <a:p>
            <a:fld id="{CF40B41D-FD10-4A38-B39B-626510BD49B7}" type="slidenum">
              <a:rPr lang="en-US" smtClean="0"/>
              <a:pPr/>
              <a:t>‹#›</a:t>
            </a:fld>
            <a:endParaRPr lang="en-US" dirty="0"/>
          </a:p>
        </p:txBody>
      </p:sp>
      <p:sp>
        <p:nvSpPr>
          <p:cNvPr id="6" name="Trójkąt równoramienny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3823242C-D747-4ADD-80D8-99421268E3A8}" type="datetime1">
              <a:rPr lang="en-US" smtClean="0"/>
              <a:pPr/>
              <a:t>6/4/2018</a:t>
            </a:fld>
            <a:endParaRPr lang="en-US" dirty="0"/>
          </a:p>
        </p:txBody>
      </p:sp>
      <p:sp>
        <p:nvSpPr>
          <p:cNvPr id="3" name="Symbol zastępczy stopki 2"/>
          <p:cNvSpPr>
            <a:spLocks noGrp="1"/>
          </p:cNvSpPr>
          <p:nvPr>
            <p:ph type="ftr" sz="quarter" idx="11"/>
          </p:nvPr>
        </p:nvSpPr>
        <p:spPr/>
        <p:txBody>
          <a:bodyPr/>
          <a:lstStyle/>
          <a:p>
            <a:endParaRPr lang="en-US" dirty="0"/>
          </a:p>
        </p:txBody>
      </p:sp>
      <p:sp>
        <p:nvSpPr>
          <p:cNvPr id="4" name="Symbol zastępczy numeru slajdu 3"/>
          <p:cNvSpPr>
            <a:spLocks noGrp="1"/>
          </p:cNvSpPr>
          <p:nvPr>
            <p:ph type="sldNum" sz="quarter" idx="12"/>
          </p:nvPr>
        </p:nvSpPr>
        <p:spPr/>
        <p:txBody>
          <a:bodyPr/>
          <a:lstStyle/>
          <a:p>
            <a:fld id="{CF40B41D-FD10-4A38-B39B-626510BD49B7}" type="slidenum">
              <a:rPr lang="en-US" smtClean="0"/>
              <a:pPr/>
              <a:t>‹#›</a:t>
            </a:fld>
            <a:endParaRPr lang="en-US" dirty="0"/>
          </a:p>
        </p:txBody>
      </p:sp>
      <p:sp>
        <p:nvSpPr>
          <p:cNvPr id="5" name="Łącznik prosty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Trójkąt równoramienny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3823242C-D747-4ADD-80D8-99421268E3A8}" type="datetime1">
              <a:rPr lang="en-US" smtClean="0"/>
              <a:pPr/>
              <a:t>6/4/2018</a:t>
            </a:fld>
            <a:endParaRPr lang="en-US" dirty="0"/>
          </a:p>
        </p:txBody>
      </p:sp>
      <p:sp>
        <p:nvSpPr>
          <p:cNvPr id="6" name="Symbol zastępczy stopki 5"/>
          <p:cNvSpPr>
            <a:spLocks noGrp="1"/>
          </p:cNvSpPr>
          <p:nvPr>
            <p:ph type="ftr" sz="quarter" idx="11"/>
          </p:nvPr>
        </p:nvSpPr>
        <p:spPr/>
        <p:txBody>
          <a:bodyPr/>
          <a:lstStyle/>
          <a:p>
            <a:endParaRPr lang="en-US" dirty="0"/>
          </a:p>
        </p:txBody>
      </p:sp>
      <p:sp>
        <p:nvSpPr>
          <p:cNvPr id="7" name="Symbol zastępczy numeru slajdu 6"/>
          <p:cNvSpPr>
            <a:spLocks noGrp="1"/>
          </p:cNvSpPr>
          <p:nvPr>
            <p:ph type="sldNum" sz="quarter" idx="12"/>
          </p:nvPr>
        </p:nvSpPr>
        <p:spPr/>
        <p:txBody>
          <a:bodyPr/>
          <a:lstStyle/>
          <a:p>
            <a:fld id="{CF40B41D-FD10-4A38-B39B-626510BD49B7}" type="slidenum">
              <a:rPr lang="en-US" smtClean="0"/>
              <a:pPr/>
              <a:t>‹#›</a:t>
            </a:fld>
            <a:endParaRPr lang="en-US" dirty="0"/>
          </a:p>
        </p:txBody>
      </p:sp>
      <p:sp>
        <p:nvSpPr>
          <p:cNvPr id="8" name="Łącznik prosty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Łącznik prosty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Trójkąt równoramienny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ymbol zastępczy zawartości 11"/>
          <p:cNvSpPr>
            <a:spLocks noGrp="1"/>
          </p:cNvSpPr>
          <p:nvPr>
            <p:ph sz="quarter" idx="1"/>
          </p:nvPr>
        </p:nvSpPr>
        <p:spPr>
          <a:xfrm>
            <a:off x="304800" y="304800"/>
            <a:ext cx="5715000" cy="5715000"/>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3823242C-D747-4ADD-80D8-99421268E3A8}" type="datetime1">
              <a:rPr lang="en-US" smtClean="0"/>
              <a:pPr/>
              <a:t>6/4/2018</a:t>
            </a:fld>
            <a:endParaRPr lang="en-US" dirty="0"/>
          </a:p>
        </p:txBody>
      </p:sp>
      <p:sp>
        <p:nvSpPr>
          <p:cNvPr id="6" name="Symbol zastępczy stopki 5"/>
          <p:cNvSpPr>
            <a:spLocks noGrp="1"/>
          </p:cNvSpPr>
          <p:nvPr>
            <p:ph type="ftr" sz="quarter" idx="11"/>
          </p:nvPr>
        </p:nvSpPr>
        <p:spPr/>
        <p:txBody>
          <a:bodyPr/>
          <a:lstStyle/>
          <a:p>
            <a:endParaRPr lang="en-US" dirty="0"/>
          </a:p>
        </p:txBody>
      </p:sp>
      <p:sp>
        <p:nvSpPr>
          <p:cNvPr id="7" name="Symbol zastępczy numeru slajdu 6"/>
          <p:cNvSpPr>
            <a:spLocks noGrp="1"/>
          </p:cNvSpPr>
          <p:nvPr>
            <p:ph type="sldNum" sz="quarter" idx="12"/>
          </p:nvPr>
        </p:nvSpPr>
        <p:spPr/>
        <p:txBody>
          <a:bodyPr/>
          <a:lstStyle/>
          <a:p>
            <a:fld id="{CF40B41D-FD10-4A38-B39B-626510BD49B7}" type="slidenum">
              <a:rPr lang="en-US" smtClean="0"/>
              <a:pPr/>
              <a:t>‹#›</a:t>
            </a:fld>
            <a:endParaRPr lang="en-US" dirty="0"/>
          </a:p>
        </p:txBody>
      </p:sp>
      <p:sp>
        <p:nvSpPr>
          <p:cNvPr id="8" name="Łącznik prosty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Trójkąt równoramienny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152400"/>
            <a:ext cx="8229600" cy="990600"/>
          </a:xfrm>
          <a:prstGeom prst="rect">
            <a:avLst/>
          </a:prstGeom>
        </p:spPr>
        <p:txBody>
          <a:bodyPr vert="horz" anchor="b" anchorCtr="0">
            <a:normAutofit/>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823242C-D747-4ADD-80D8-99421268E3A8}" type="datetime1">
              <a:rPr lang="en-US" smtClean="0"/>
              <a:pPr/>
              <a:t>6/4/2018</a:t>
            </a:fld>
            <a:endParaRPr lang="en-US" dirty="0"/>
          </a:p>
        </p:txBody>
      </p:sp>
      <p:sp>
        <p:nvSpPr>
          <p:cNvPr id="3" name="Symbol zastępczy stopki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dirty="0"/>
          </a:p>
        </p:txBody>
      </p:sp>
      <p:sp>
        <p:nvSpPr>
          <p:cNvPr id="23" name="Symbol zastępczy numeru slajd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F40B41D-FD10-4A38-B39B-626510BD49B7}" type="slidenum">
              <a:rPr lang="en-US" smtClean="0"/>
              <a:pPr/>
              <a:t>‹#›</a:t>
            </a:fld>
            <a:endParaRPr lang="en-US" dirty="0"/>
          </a:p>
        </p:txBody>
      </p:sp>
      <p:sp>
        <p:nvSpPr>
          <p:cNvPr id="28" name="Łącznik prosty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Łącznik prosty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Trójkąt równoramienny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3852" y="744584"/>
            <a:ext cx="6400800" cy="1789610"/>
          </a:xfrm>
        </p:spPr>
        <p:txBody>
          <a:bodyPr>
            <a:normAutofit/>
          </a:bodyPr>
          <a:lstStyle/>
          <a:p>
            <a:pPr algn="ctr"/>
            <a:r>
              <a:rPr lang="pl-PL" sz="4800" i="1" dirty="0" smtClean="0">
                <a:latin typeface="Bookman Old Style" pitchFamily="18" charset="0"/>
              </a:rPr>
              <a:t>CHEMIA W CODZIENNYM ŻYCIU</a:t>
            </a:r>
            <a:endParaRPr lang="en-US" sz="4800" i="1" dirty="0">
              <a:latin typeface="Bookman Old Style" pitchFamily="18" charset="0"/>
            </a:endParaRPr>
          </a:p>
        </p:txBody>
      </p:sp>
      <p:pic>
        <p:nvPicPr>
          <p:cNvPr id="4" name="Obraz 3" descr="cosmetics-girl-tumbler-tumblr-Favim.com-5094936.jpeg"/>
          <p:cNvPicPr>
            <a:picLocks noChangeAspect="1"/>
          </p:cNvPicPr>
          <p:nvPr/>
        </p:nvPicPr>
        <p:blipFill>
          <a:blip r:embed="rId2" cstate="print"/>
          <a:stretch>
            <a:fillRect/>
          </a:stretch>
        </p:blipFill>
        <p:spPr>
          <a:xfrm rot="601545">
            <a:off x="605690" y="2923451"/>
            <a:ext cx="3409275" cy="291152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Obraz 4" descr="srodki-czystosci-hurtownia-opakowan-pakos.jpg"/>
          <p:cNvPicPr>
            <a:picLocks noChangeAspect="1"/>
          </p:cNvPicPr>
          <p:nvPr/>
        </p:nvPicPr>
        <p:blipFill>
          <a:blip r:embed="rId3" cstate="print"/>
          <a:stretch>
            <a:fillRect/>
          </a:stretch>
        </p:blipFill>
        <p:spPr>
          <a:xfrm rot="21109633">
            <a:off x="5077347" y="2939074"/>
            <a:ext cx="3580630" cy="2875863"/>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Obraz 5"/>
          <p:cNvPicPr/>
          <p:nvPr/>
        </p:nvPicPr>
        <p:blipFill>
          <a:blip r:embed="rId4" cstate="print"/>
          <a:srcRect/>
          <a:stretch>
            <a:fillRect/>
          </a:stretch>
        </p:blipFill>
        <p:spPr bwMode="auto">
          <a:xfrm>
            <a:off x="169818" y="0"/>
            <a:ext cx="8778240" cy="783771"/>
          </a:xfrm>
          <a:prstGeom prst="rect">
            <a:avLst/>
          </a:prstGeom>
          <a:solidFill>
            <a:srgbClr val="FFFFFF"/>
          </a:solidFill>
          <a:ln w="9525">
            <a:noFill/>
            <a:miter lim="800000"/>
            <a:headEnd/>
            <a:tailEnd/>
          </a:ln>
        </p:spPr>
      </p:pic>
    </p:spTree>
    <p:extLst>
      <p:ext uri="{BB962C8B-B14F-4D97-AF65-F5344CB8AC3E}">
        <p14:creationId xmlns="" xmlns:p14="http://schemas.microsoft.com/office/powerpoint/2010/main" val="1092533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Pielęgnujące</a:t>
            </a:r>
            <a:endParaRPr lang="pl-PL" dirty="0"/>
          </a:p>
        </p:txBody>
      </p:sp>
      <p:sp>
        <p:nvSpPr>
          <p:cNvPr id="3" name="Symbol zastępczy zawartości 2"/>
          <p:cNvSpPr>
            <a:spLocks noGrp="1"/>
          </p:cNvSpPr>
          <p:nvPr>
            <p:ph sz="quarter" idx="1"/>
          </p:nvPr>
        </p:nvSpPr>
        <p:spPr/>
        <p:txBody>
          <a:bodyPr/>
          <a:lstStyle/>
          <a:p>
            <a:pPr>
              <a:buNone/>
            </a:pPr>
            <a:r>
              <a:rPr lang="pl-PL" sz="2400" dirty="0" smtClean="0"/>
              <a:t>Według francuskich ekspertów z UFC </a:t>
            </a:r>
            <a:r>
              <a:rPr lang="pl-PL" sz="2400" dirty="0" err="1" smtClean="0"/>
              <a:t>Que</a:t>
            </a:r>
            <a:r>
              <a:rPr lang="pl-PL" sz="2400" dirty="0" smtClean="0"/>
              <a:t> </a:t>
            </a:r>
            <a:r>
              <a:rPr lang="pl-PL" sz="2400" dirty="0" err="1" smtClean="0"/>
              <a:t>Choisir</a:t>
            </a:r>
            <a:r>
              <a:rPr lang="pl-PL" sz="2400" dirty="0" smtClean="0"/>
              <a:t> w przebadanych przez nich kosmetykach producenci przekroczyli normy niektórych substancji, które szkodzą zdrowiu. Wśród nich znalazły się:</a:t>
            </a:r>
          </a:p>
          <a:p>
            <a:r>
              <a:rPr lang="pl-PL" sz="2400" i="1" dirty="0" smtClean="0"/>
              <a:t>SLS </a:t>
            </a:r>
            <a:r>
              <a:rPr lang="pl-PL" sz="2400" i="1" dirty="0" err="1" smtClean="0"/>
              <a:t>laurylosiarczan</a:t>
            </a:r>
            <a:r>
              <a:rPr lang="pl-PL" sz="2400" i="1" dirty="0" smtClean="0"/>
              <a:t> sodu (SLS)</a:t>
            </a:r>
            <a:endParaRPr lang="pl-PL" sz="2400" dirty="0" smtClean="0"/>
          </a:p>
          <a:p>
            <a:r>
              <a:rPr lang="pl-PL" i="1" dirty="0" err="1" smtClean="0"/>
              <a:t>Laurylosiarczan</a:t>
            </a:r>
            <a:r>
              <a:rPr lang="pl-PL" i="1" dirty="0" smtClean="0"/>
              <a:t> amonu</a:t>
            </a:r>
          </a:p>
          <a:p>
            <a:r>
              <a:rPr lang="pl-PL" i="1" dirty="0" err="1" smtClean="0"/>
              <a:t>Fenoksyetanol</a:t>
            </a:r>
            <a:endParaRPr lang="pl-PL" i="1" dirty="0" smtClean="0"/>
          </a:p>
          <a:p>
            <a:r>
              <a:rPr lang="pl-PL" i="1" dirty="0" err="1" smtClean="0"/>
              <a:t>Triklosan</a:t>
            </a:r>
            <a:r>
              <a:rPr lang="pl-PL" i="1" dirty="0" smtClean="0"/>
              <a:t> </a:t>
            </a:r>
          </a:p>
          <a:p>
            <a:r>
              <a:rPr lang="pl-PL" i="1" dirty="0" err="1" smtClean="0"/>
              <a:t>Methylisothiazolinone</a:t>
            </a:r>
            <a:r>
              <a:rPr lang="pl-PL" i="1" dirty="0" smtClean="0"/>
              <a:t> (MIT), </a:t>
            </a:r>
            <a:r>
              <a:rPr lang="pl-PL" i="1" dirty="0" err="1" smtClean="0"/>
              <a:t>methylchloroisothiazolinone</a:t>
            </a:r>
            <a:r>
              <a:rPr lang="pl-PL" i="1" dirty="0" smtClean="0"/>
              <a:t> (MCIT)</a:t>
            </a:r>
          </a:p>
          <a:p>
            <a:r>
              <a:rPr lang="pl-PL" i="1" dirty="0" err="1" smtClean="0"/>
              <a:t>Metoksycynamonian</a:t>
            </a:r>
            <a:r>
              <a:rPr lang="pl-PL" i="1" dirty="0" smtClean="0"/>
              <a:t> </a:t>
            </a:r>
            <a:r>
              <a:rPr lang="pl-PL" i="1" dirty="0" err="1" smtClean="0"/>
              <a:t>etyloheksylu</a:t>
            </a:r>
            <a:r>
              <a:rPr lang="pl-PL" i="1" dirty="0" smtClean="0"/>
              <a:t> </a:t>
            </a:r>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0"/>
            <a:ext cx="8229600" cy="6701246"/>
          </a:xfrm>
        </p:spPr>
        <p:txBody>
          <a:bodyPr>
            <a:normAutofit fontScale="92500" lnSpcReduction="20000"/>
          </a:bodyPr>
          <a:lstStyle/>
          <a:p>
            <a:endParaRPr lang="pl-PL" dirty="0" smtClean="0"/>
          </a:p>
          <a:p>
            <a:pPr algn="ctr">
              <a:buNone/>
            </a:pPr>
            <a:r>
              <a:rPr lang="pl-PL" dirty="0" smtClean="0"/>
              <a:t> WARTO UNIKAĆ W SKLEPIE:</a:t>
            </a:r>
          </a:p>
          <a:p>
            <a:pPr>
              <a:buNone/>
            </a:pPr>
            <a:endParaRPr lang="pl-PL" dirty="0" smtClean="0"/>
          </a:p>
          <a:p>
            <a:r>
              <a:rPr lang="pl-PL" dirty="0" smtClean="0"/>
              <a:t>męskie </a:t>
            </a:r>
            <a:r>
              <a:rPr lang="pl-PL" dirty="0" err="1" smtClean="0"/>
              <a:t>antyperspiranty</a:t>
            </a:r>
            <a:r>
              <a:rPr lang="pl-PL" dirty="0" smtClean="0"/>
              <a:t> i dezodoranty marki </a:t>
            </a:r>
            <a:r>
              <a:rPr lang="pl-PL" b="1" dirty="0" smtClean="0"/>
              <a:t>Adidas</a:t>
            </a:r>
            <a:endParaRPr lang="pl-PL" dirty="0" smtClean="0"/>
          </a:p>
          <a:p>
            <a:r>
              <a:rPr lang="pl-PL" dirty="0" smtClean="0"/>
              <a:t>szampony i odżywki do włosów marki </a:t>
            </a:r>
            <a:r>
              <a:rPr lang="pl-PL" b="1" dirty="0" err="1" smtClean="0"/>
              <a:t>Aussie</a:t>
            </a:r>
            <a:endParaRPr lang="pl-PL" dirty="0" smtClean="0"/>
          </a:p>
          <a:p>
            <a:r>
              <a:rPr lang="pl-PL" dirty="0" smtClean="0"/>
              <a:t>dezodoranty i </a:t>
            </a:r>
            <a:r>
              <a:rPr lang="pl-PL" dirty="0" err="1" smtClean="0"/>
              <a:t>antyperspiranty</a:t>
            </a:r>
            <a:r>
              <a:rPr lang="pl-PL" dirty="0" smtClean="0"/>
              <a:t> marki </a:t>
            </a:r>
            <a:r>
              <a:rPr lang="pl-PL" b="1" dirty="0" err="1" smtClean="0"/>
              <a:t>Axe</a:t>
            </a:r>
            <a:endParaRPr lang="pl-PL" dirty="0" smtClean="0"/>
          </a:p>
          <a:p>
            <a:r>
              <a:rPr lang="pl-PL" dirty="0" smtClean="0"/>
              <a:t>wody toaletowe i produkty do pielęgnacji twarzy marki </a:t>
            </a:r>
            <a:r>
              <a:rPr lang="pl-PL" b="1" dirty="0" err="1" smtClean="0"/>
              <a:t>Biotherm</a:t>
            </a:r>
            <a:endParaRPr lang="pl-PL" dirty="0" smtClean="0"/>
          </a:p>
          <a:p>
            <a:r>
              <a:rPr lang="pl-PL" dirty="0" smtClean="0"/>
              <a:t>kremy BB i CC, żele pod prysznic oraz wody toaletowe marki </a:t>
            </a:r>
            <a:r>
              <a:rPr lang="pl-PL" b="1" dirty="0" err="1" smtClean="0"/>
              <a:t>Bourjois</a:t>
            </a:r>
            <a:endParaRPr lang="pl-PL" dirty="0" smtClean="0"/>
          </a:p>
          <a:p>
            <a:r>
              <a:rPr lang="pl-PL" dirty="0" smtClean="0"/>
              <a:t>płynu do płukania ust </a:t>
            </a:r>
            <a:r>
              <a:rPr lang="pl-PL" dirty="0" err="1" smtClean="0"/>
              <a:t>Scooby-doo</a:t>
            </a:r>
            <a:r>
              <a:rPr lang="pl-PL" dirty="0" smtClean="0"/>
              <a:t>! dla dzieci marki </a:t>
            </a:r>
            <a:r>
              <a:rPr lang="pl-PL" b="1" dirty="0" smtClean="0"/>
              <a:t>Carrefour </a:t>
            </a:r>
            <a:r>
              <a:rPr lang="pl-PL" b="1" dirty="0" err="1" smtClean="0"/>
              <a:t>kids</a:t>
            </a:r>
            <a:endParaRPr lang="pl-PL" dirty="0" smtClean="0"/>
          </a:p>
          <a:p>
            <a:r>
              <a:rPr lang="pl-PL" dirty="0" smtClean="0"/>
              <a:t>past do zębów marki </a:t>
            </a:r>
            <a:r>
              <a:rPr lang="pl-PL" b="1" dirty="0" smtClean="0"/>
              <a:t>Colgate</a:t>
            </a:r>
            <a:endParaRPr lang="pl-PL" dirty="0" smtClean="0"/>
          </a:p>
          <a:p>
            <a:r>
              <a:rPr lang="pl-PL" dirty="0" smtClean="0"/>
              <a:t>dezodorantów i kremu </a:t>
            </a:r>
            <a:r>
              <a:rPr lang="pl-PL" dirty="0" err="1" smtClean="0"/>
              <a:t>DermaSpa</a:t>
            </a:r>
            <a:r>
              <a:rPr lang="pl-PL" dirty="0" smtClean="0"/>
              <a:t> marki </a:t>
            </a:r>
            <a:r>
              <a:rPr lang="pl-PL" b="1" dirty="0" err="1" smtClean="0"/>
              <a:t>Dove</a:t>
            </a:r>
            <a:endParaRPr lang="pl-PL" dirty="0" smtClean="0"/>
          </a:p>
          <a:p>
            <a:r>
              <a:rPr lang="pl-PL" dirty="0" smtClean="0"/>
              <a:t>pasty do zębów dla dzieci oraz środka do pielęgnacji wrażliwych zębów marki </a:t>
            </a:r>
            <a:r>
              <a:rPr lang="pl-PL" b="1" dirty="0" err="1" smtClean="0"/>
              <a:t>Elmex</a:t>
            </a:r>
            <a:endParaRPr lang="pl-PL" dirty="0" smtClean="0"/>
          </a:p>
          <a:p>
            <a:r>
              <a:rPr lang="pl-PL" dirty="0" smtClean="0"/>
              <a:t>farb do włosów </a:t>
            </a:r>
            <a:r>
              <a:rPr lang="pl-PL" b="1" dirty="0" smtClean="0"/>
              <a:t>Garnier</a:t>
            </a:r>
            <a:r>
              <a:rPr lang="pl-PL" dirty="0" smtClean="0"/>
              <a:t> oraz szamponów </a:t>
            </a:r>
            <a:r>
              <a:rPr lang="pl-PL" b="1" dirty="0" smtClean="0"/>
              <a:t>Garnier Ultra Doux</a:t>
            </a:r>
            <a:endParaRPr lang="pl-PL" dirty="0" smtClean="0"/>
          </a:p>
          <a:p>
            <a:endParaRPr lang="pl-P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404949"/>
            <a:ext cx="8229600" cy="5752011"/>
          </a:xfrm>
        </p:spPr>
        <p:txBody>
          <a:bodyPr>
            <a:normAutofit fontScale="92500" lnSpcReduction="20000"/>
          </a:bodyPr>
          <a:lstStyle/>
          <a:p>
            <a:r>
              <a:rPr lang="pl-PL" dirty="0" smtClean="0"/>
              <a:t>szamponów </a:t>
            </a:r>
            <a:r>
              <a:rPr lang="pl-PL" b="1" dirty="0" err="1" smtClean="0"/>
              <a:t>Head&amp;Shoulders</a:t>
            </a:r>
            <a:endParaRPr lang="pl-PL" dirty="0" smtClean="0"/>
          </a:p>
          <a:p>
            <a:r>
              <a:rPr lang="pl-PL" dirty="0" smtClean="0"/>
              <a:t>żelu pod prysznic marki </a:t>
            </a:r>
            <a:r>
              <a:rPr lang="pl-PL" b="1" dirty="0" err="1" smtClean="0"/>
              <a:t>Klorane</a:t>
            </a:r>
            <a:endParaRPr lang="pl-PL" dirty="0" smtClean="0"/>
          </a:p>
          <a:p>
            <a:r>
              <a:rPr lang="pl-PL" dirty="0" smtClean="0"/>
              <a:t>szamponu oraz żelu pod prysznic </a:t>
            </a:r>
            <a:r>
              <a:rPr lang="pl-PL" b="1" dirty="0" err="1" smtClean="0"/>
              <a:t>L'Occitane</a:t>
            </a:r>
            <a:r>
              <a:rPr lang="pl-PL" b="1" dirty="0" smtClean="0"/>
              <a:t> </a:t>
            </a:r>
            <a:endParaRPr lang="pl-PL" dirty="0" smtClean="0"/>
          </a:p>
          <a:p>
            <a:r>
              <a:rPr lang="pl-PL" dirty="0" smtClean="0"/>
              <a:t>lakierów do włosów, kremów </a:t>
            </a:r>
            <a:r>
              <a:rPr lang="pl-PL" dirty="0" err="1" smtClean="0"/>
              <a:t>przeciwzmarszczkowych</a:t>
            </a:r>
            <a:r>
              <a:rPr lang="pl-PL" dirty="0" smtClean="0"/>
              <a:t>, męskich kosmetyków marki </a:t>
            </a:r>
            <a:r>
              <a:rPr lang="pl-PL" b="1" dirty="0" err="1" smtClean="0"/>
              <a:t>L'Oréal</a:t>
            </a:r>
            <a:endParaRPr lang="pl-PL" dirty="0" smtClean="0"/>
          </a:p>
          <a:p>
            <a:r>
              <a:rPr lang="pl-PL" dirty="0" smtClean="0"/>
              <a:t>żelów pod prysznic </a:t>
            </a:r>
            <a:r>
              <a:rPr lang="pl-PL" b="1" dirty="0" err="1" smtClean="0"/>
              <a:t>Le</a:t>
            </a:r>
            <a:r>
              <a:rPr lang="pl-PL" b="1" dirty="0" smtClean="0"/>
              <a:t> Petit </a:t>
            </a:r>
            <a:r>
              <a:rPr lang="pl-PL" b="1" dirty="0" err="1" smtClean="0"/>
              <a:t>Marseillais</a:t>
            </a:r>
            <a:endParaRPr lang="pl-PL" dirty="0" smtClean="0"/>
          </a:p>
          <a:p>
            <a:r>
              <a:rPr lang="pl-PL" dirty="0" smtClean="0"/>
              <a:t>chusteczek do pielęgnacji skóry niemowląt i jednego z kremów do opalania </a:t>
            </a:r>
            <a:r>
              <a:rPr lang="pl-PL" b="1" dirty="0" err="1" smtClean="0"/>
              <a:t>Nivea</a:t>
            </a:r>
            <a:endParaRPr lang="pl-PL" dirty="0" smtClean="0"/>
          </a:p>
          <a:p>
            <a:r>
              <a:rPr lang="pl-PL" dirty="0" smtClean="0"/>
              <a:t>past do zębów oraz płynów do płukania ust </a:t>
            </a:r>
            <a:r>
              <a:rPr lang="pl-PL" b="1" dirty="0" err="1" smtClean="0"/>
              <a:t>Oral-B</a:t>
            </a:r>
            <a:endParaRPr lang="pl-PL" dirty="0" smtClean="0"/>
          </a:p>
          <a:p>
            <a:r>
              <a:rPr lang="pl-PL" dirty="0" smtClean="0"/>
              <a:t>dezodorantów oraz wód toaletowych dla mężczyzn marki </a:t>
            </a:r>
            <a:r>
              <a:rPr lang="pl-PL" b="1" dirty="0" smtClean="0"/>
              <a:t>Playboy</a:t>
            </a:r>
            <a:endParaRPr lang="pl-PL" dirty="0" smtClean="0"/>
          </a:p>
          <a:p>
            <a:r>
              <a:rPr lang="pl-PL" dirty="0" err="1" smtClean="0"/>
              <a:t>antyperspirantów</a:t>
            </a:r>
            <a:r>
              <a:rPr lang="pl-PL" dirty="0" smtClean="0"/>
              <a:t> oraz dezodorantów </a:t>
            </a:r>
            <a:r>
              <a:rPr lang="pl-PL" b="1" dirty="0" err="1" smtClean="0"/>
              <a:t>Rexona</a:t>
            </a:r>
            <a:endParaRPr lang="pl-PL" dirty="0" smtClean="0"/>
          </a:p>
          <a:p>
            <a:r>
              <a:rPr lang="pl-PL" dirty="0" smtClean="0"/>
              <a:t>kremu do suchych pięt marki </a:t>
            </a:r>
            <a:r>
              <a:rPr lang="pl-PL" b="1" dirty="0" err="1" smtClean="0"/>
              <a:t>Scholl</a:t>
            </a:r>
            <a:endParaRPr lang="pl-PL" dirty="0" smtClean="0"/>
          </a:p>
          <a:p>
            <a:r>
              <a:rPr lang="pl-PL" dirty="0" smtClean="0"/>
              <a:t>szamponu </a:t>
            </a:r>
            <a:r>
              <a:rPr lang="pl-PL" b="1" dirty="0" err="1" smtClean="0"/>
              <a:t>Timotei</a:t>
            </a:r>
            <a:endParaRPr lang="pl-PL" dirty="0" smtClean="0"/>
          </a:p>
          <a:p>
            <a:r>
              <a:rPr lang="pl-PL" dirty="0" smtClean="0"/>
              <a:t>kosmetyków </a:t>
            </a:r>
            <a:r>
              <a:rPr lang="pl-PL" b="1" dirty="0" smtClean="0"/>
              <a:t>Yves </a:t>
            </a:r>
            <a:r>
              <a:rPr lang="pl-PL" b="1" dirty="0" err="1" smtClean="0"/>
              <a:t>Rocher</a:t>
            </a:r>
            <a:endParaRPr lang="pl-PL" dirty="0" smtClean="0"/>
          </a:p>
          <a:p>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Domowe kosmetyki:</a:t>
            </a:r>
            <a:endParaRPr lang="pl-PL" dirty="0"/>
          </a:p>
        </p:txBody>
      </p:sp>
      <p:sp>
        <p:nvSpPr>
          <p:cNvPr id="3" name="Symbol zastępczy zawartości 2"/>
          <p:cNvSpPr>
            <a:spLocks noGrp="1"/>
          </p:cNvSpPr>
          <p:nvPr>
            <p:ph sz="quarter" idx="1"/>
          </p:nvPr>
        </p:nvSpPr>
        <p:spPr/>
        <p:txBody>
          <a:bodyPr/>
          <a:lstStyle/>
          <a:p>
            <a:r>
              <a:rPr lang="pl-PL" dirty="0" smtClean="0"/>
              <a:t>-peeling kawowy</a:t>
            </a:r>
          </a:p>
          <a:p>
            <a:r>
              <a:rPr lang="pl-PL" dirty="0" smtClean="0"/>
              <a:t>-maseczka z awokado</a:t>
            </a:r>
          </a:p>
          <a:p>
            <a:r>
              <a:rPr lang="pl-PL" dirty="0" smtClean="0"/>
              <a:t>-olej kokosowy do demakijażu</a:t>
            </a:r>
          </a:p>
          <a:p>
            <a:r>
              <a:rPr lang="pl-PL" dirty="0" smtClean="0"/>
              <a:t>-tonik z octu jabłkowego i wody</a:t>
            </a:r>
          </a:p>
          <a:p>
            <a:r>
              <a:rPr lang="pl-PL" dirty="0" smtClean="0"/>
              <a:t>-olejek rycynowy, jako odzywka do </a:t>
            </a:r>
            <a:r>
              <a:rPr lang="pl-PL" sz="2400" dirty="0" smtClean="0"/>
              <a:t>rzęs</a:t>
            </a:r>
          </a:p>
          <a:p>
            <a:r>
              <a:rPr lang="pl-PL" dirty="0" smtClean="0"/>
              <a:t>-aloes, jako środek nawilżający i łagodzący</a:t>
            </a:r>
          </a:p>
          <a:p>
            <a:r>
              <a:rPr lang="pl-PL" dirty="0" smtClean="0"/>
              <a:t>-okłady z rumianku łagodzą wrażliwą skór</a:t>
            </a:r>
            <a:r>
              <a:rPr lang="pl-PL" sz="2800" dirty="0" smtClean="0"/>
              <a:t>ę</a:t>
            </a:r>
            <a:endParaRPr lang="pl-PL" dirty="0" smtClean="0"/>
          </a:p>
          <a:p>
            <a:r>
              <a:rPr lang="pl-PL" dirty="0" smtClean="0"/>
              <a:t>-szałwia </a:t>
            </a:r>
            <a:r>
              <a:rPr lang="pl-PL" dirty="0" err="1" smtClean="0"/>
              <a:t>chamuje</a:t>
            </a:r>
            <a:r>
              <a:rPr lang="pl-PL" dirty="0" smtClean="0"/>
              <a:t> wypadanie włosów</a:t>
            </a:r>
            <a:endParaRPr lang="pl-P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t>NATURALNE MARKI KOSMETYCZNE</a:t>
            </a:r>
            <a:endParaRPr lang="pl-PL" dirty="0"/>
          </a:p>
        </p:txBody>
      </p:sp>
      <p:sp>
        <p:nvSpPr>
          <p:cNvPr id="3" name="Symbol zastępczy zawartości 2"/>
          <p:cNvSpPr>
            <a:spLocks noGrp="1"/>
          </p:cNvSpPr>
          <p:nvPr>
            <p:ph sz="quarter" idx="1"/>
          </p:nvPr>
        </p:nvSpPr>
        <p:spPr/>
        <p:txBody>
          <a:bodyPr/>
          <a:lstStyle/>
          <a:p>
            <a:r>
              <a:rPr lang="pl-PL" dirty="0" smtClean="0"/>
              <a:t>1. </a:t>
            </a:r>
            <a:r>
              <a:rPr lang="pl-PL" dirty="0" err="1" smtClean="0"/>
              <a:t>Hello</a:t>
            </a:r>
            <a:r>
              <a:rPr lang="pl-PL" dirty="0" smtClean="0"/>
              <a:t> body</a:t>
            </a:r>
          </a:p>
          <a:p>
            <a:endParaRPr lang="pl-PL" dirty="0"/>
          </a:p>
        </p:txBody>
      </p:sp>
      <p:pic>
        <p:nvPicPr>
          <p:cNvPr id="4" name="Obraz 3" descr="hello-body-kosmetyki-1-1024x768.jpg"/>
          <p:cNvPicPr>
            <a:picLocks noChangeAspect="1"/>
          </p:cNvPicPr>
          <p:nvPr/>
        </p:nvPicPr>
        <p:blipFill>
          <a:blip r:embed="rId2" cstate="print"/>
          <a:stretch>
            <a:fillRect/>
          </a:stretch>
        </p:blipFill>
        <p:spPr>
          <a:xfrm>
            <a:off x="1645920" y="1815737"/>
            <a:ext cx="5747657" cy="431074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2. </a:t>
            </a:r>
            <a:r>
              <a:rPr lang="pl-PL" dirty="0" err="1" smtClean="0"/>
              <a:t>Lush</a:t>
            </a:r>
            <a:r>
              <a:rPr lang="pl-PL" dirty="0" smtClean="0"/>
              <a:t> (100% naturalne)</a:t>
            </a:r>
            <a:endParaRPr lang="pl-PL" dirty="0"/>
          </a:p>
        </p:txBody>
      </p:sp>
      <p:pic>
        <p:nvPicPr>
          <p:cNvPr id="4" name="Symbol zastępczy zawartości 3" descr="lush-zakupy-1024x680.jpg"/>
          <p:cNvPicPr>
            <a:picLocks noGrp="1" noChangeAspect="1"/>
          </p:cNvPicPr>
          <p:nvPr>
            <p:ph sz="quarter" idx="1"/>
          </p:nvPr>
        </p:nvPicPr>
        <p:blipFill>
          <a:blip r:embed="rId2" cstate="print"/>
          <a:stretch>
            <a:fillRect/>
          </a:stretch>
        </p:blipFill>
        <p:spPr>
          <a:xfrm>
            <a:off x="854635" y="1219200"/>
            <a:ext cx="7434729" cy="493712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3. </a:t>
            </a:r>
            <a:r>
              <a:rPr lang="pl-PL" dirty="0" err="1" smtClean="0"/>
              <a:t>Resibo</a:t>
            </a:r>
            <a:r>
              <a:rPr lang="pl-PL" dirty="0" smtClean="0"/>
              <a:t> (100% wegańskie)</a:t>
            </a:r>
            <a:endParaRPr lang="pl-PL" dirty="0"/>
          </a:p>
        </p:txBody>
      </p:sp>
      <p:pic>
        <p:nvPicPr>
          <p:cNvPr id="4" name="Symbol zastępczy zawartości 3" descr="resibo-2.1120.480.c.jpg"/>
          <p:cNvPicPr>
            <a:picLocks noGrp="1" noChangeAspect="1"/>
          </p:cNvPicPr>
          <p:nvPr>
            <p:ph sz="quarter" idx="1"/>
          </p:nvPr>
        </p:nvPicPr>
        <p:blipFill>
          <a:blip r:embed="rId2" cstate="print"/>
          <a:stretch>
            <a:fillRect/>
          </a:stretch>
        </p:blipFill>
        <p:spPr>
          <a:xfrm>
            <a:off x="457200" y="1927420"/>
            <a:ext cx="8229600" cy="3520684"/>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4. </a:t>
            </a:r>
            <a:r>
              <a:rPr lang="pl-PL" dirty="0" err="1" smtClean="0"/>
              <a:t>Tołpa</a:t>
            </a:r>
            <a:endParaRPr lang="pl-PL" dirty="0"/>
          </a:p>
        </p:txBody>
      </p:sp>
      <p:pic>
        <p:nvPicPr>
          <p:cNvPr id="4" name="Symbol zastępczy zawartości 3" descr="thumb_tołpa-fot-1.jpg"/>
          <p:cNvPicPr>
            <a:picLocks noGrp="1" noChangeAspect="1"/>
          </p:cNvPicPr>
          <p:nvPr>
            <p:ph sz="quarter" idx="1"/>
          </p:nvPr>
        </p:nvPicPr>
        <p:blipFill>
          <a:blip r:embed="rId2" cstate="print"/>
          <a:stretch>
            <a:fillRect/>
          </a:stretch>
        </p:blipFill>
        <p:spPr>
          <a:xfrm>
            <a:off x="923054" y="1711234"/>
            <a:ext cx="7162117" cy="3795922"/>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5.Yope (100% naturalne)</a:t>
            </a:r>
            <a:endParaRPr lang="pl-PL" dirty="0"/>
          </a:p>
        </p:txBody>
      </p:sp>
      <p:pic>
        <p:nvPicPr>
          <p:cNvPr id="4" name="Symbol zastępczy zawartości 3" descr="otwarcie-jpg-4811.jpeg"/>
          <p:cNvPicPr>
            <a:picLocks noGrp="1" noChangeAspect="1"/>
          </p:cNvPicPr>
          <p:nvPr>
            <p:ph sz="quarter" idx="1"/>
          </p:nvPr>
        </p:nvPicPr>
        <p:blipFill>
          <a:blip r:embed="rId2" cstate="print"/>
          <a:stretch>
            <a:fillRect/>
          </a:stretch>
        </p:blipFill>
        <p:spPr>
          <a:xfrm>
            <a:off x="302934" y="1193075"/>
            <a:ext cx="4337113" cy="2960914"/>
          </a:xfrm>
        </p:spPr>
      </p:pic>
      <p:pic>
        <p:nvPicPr>
          <p:cNvPr id="5" name="Obraz 4" descr="z19744095Q,Yope-mydlo-kuchenne.jpg"/>
          <p:cNvPicPr>
            <a:picLocks noChangeAspect="1"/>
          </p:cNvPicPr>
          <p:nvPr/>
        </p:nvPicPr>
        <p:blipFill>
          <a:blip r:embed="rId3" cstate="print"/>
          <a:stretch>
            <a:fillRect/>
          </a:stretch>
        </p:blipFill>
        <p:spPr>
          <a:xfrm>
            <a:off x="4257947" y="3434580"/>
            <a:ext cx="4237212" cy="28225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6. ZEW for men</a:t>
            </a:r>
            <a:endParaRPr lang="pl-PL" dirty="0"/>
          </a:p>
        </p:txBody>
      </p:sp>
      <p:pic>
        <p:nvPicPr>
          <p:cNvPr id="4" name="Symbol zastępczy zawartości 3" descr="i-zew-for-men-brody-wlosow-do-ciala-i-twarzy-85-ml-mydlo-3w1-szczotka-brodacza.jpg"/>
          <p:cNvPicPr>
            <a:picLocks noGrp="1" noChangeAspect="1"/>
          </p:cNvPicPr>
          <p:nvPr>
            <p:ph sz="quarter" idx="1"/>
          </p:nvPr>
        </p:nvPicPr>
        <p:blipFill>
          <a:blip r:embed="rId2" cstate="print"/>
          <a:stretch>
            <a:fillRect/>
          </a:stretch>
        </p:blipFill>
        <p:spPr>
          <a:xfrm>
            <a:off x="1227908" y="1571786"/>
            <a:ext cx="6688183" cy="466186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ytuł 1"/>
          <p:cNvSpPr>
            <a:spLocks noGrp="1"/>
          </p:cNvSpPr>
          <p:nvPr>
            <p:ph type="title"/>
          </p:nvPr>
        </p:nvSpPr>
        <p:spPr>
          <a:xfrm>
            <a:off x="1371600" y="509452"/>
            <a:ext cx="6400800" cy="809898"/>
          </a:xfrm>
        </p:spPr>
        <p:txBody>
          <a:bodyPr>
            <a:noAutofit/>
          </a:bodyPr>
          <a:lstStyle/>
          <a:p>
            <a:pPr algn="ctr"/>
            <a:r>
              <a:rPr lang="pl-PL" sz="4800" i="1" dirty="0" smtClean="0"/>
              <a:t>PREPARATY</a:t>
            </a:r>
            <a:endParaRPr lang="pl-PL" sz="4800" i="1" dirty="0"/>
          </a:p>
        </p:txBody>
      </p:sp>
      <p:sp>
        <p:nvSpPr>
          <p:cNvPr id="3" name="Symbol zastępczy zawartości 2"/>
          <p:cNvSpPr>
            <a:spLocks noGrp="1"/>
          </p:cNvSpPr>
          <p:nvPr>
            <p:ph sz="quarter" idx="1"/>
          </p:nvPr>
        </p:nvSpPr>
        <p:spPr>
          <a:xfrm>
            <a:off x="457200" y="2338250"/>
            <a:ext cx="8229600" cy="3818709"/>
          </a:xfrm>
        </p:spPr>
        <p:txBody>
          <a:bodyPr/>
          <a:lstStyle/>
          <a:p>
            <a:endParaRPr lang="pl-PL" dirty="0" smtClean="0"/>
          </a:p>
          <a:p>
            <a:endParaRPr lang="pl-PL" dirty="0" smtClean="0"/>
          </a:p>
          <a:p>
            <a:pPr>
              <a:buNone/>
            </a:pPr>
            <a:r>
              <a:rPr lang="pl-PL" dirty="0" smtClean="0"/>
              <a:t>     </a:t>
            </a:r>
          </a:p>
          <a:p>
            <a:pPr>
              <a:buNone/>
            </a:pPr>
            <a:r>
              <a:rPr lang="pl-PL" dirty="0" smtClean="0"/>
              <a:t>          </a:t>
            </a:r>
            <a:r>
              <a:rPr lang="pl-PL" sz="3200" dirty="0" smtClean="0"/>
              <a:t>Pielęgnujące  </a:t>
            </a:r>
            <a:r>
              <a:rPr lang="pl-PL" dirty="0" smtClean="0"/>
              <a:t>                     </a:t>
            </a:r>
            <a:r>
              <a:rPr lang="pl-PL" sz="3200" dirty="0" smtClean="0"/>
              <a:t>Czyszczące</a:t>
            </a:r>
          </a:p>
          <a:p>
            <a:endParaRPr lang="pl-PL" dirty="0"/>
          </a:p>
        </p:txBody>
      </p:sp>
      <p:sp>
        <p:nvSpPr>
          <p:cNvPr id="6" name="Strzałka w dół 5"/>
          <p:cNvSpPr/>
          <p:nvPr/>
        </p:nvSpPr>
        <p:spPr>
          <a:xfrm rot="1472877" flipH="1">
            <a:off x="2991891" y="1505725"/>
            <a:ext cx="496386" cy="1963726"/>
          </a:xfrm>
          <a:prstGeom prst="downArrow">
            <a:avLst>
              <a:gd name="adj1" fmla="val 50000"/>
              <a:gd name="adj2" fmla="val 380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dół 6"/>
          <p:cNvSpPr/>
          <p:nvPr/>
        </p:nvSpPr>
        <p:spPr>
          <a:xfrm rot="20307361" flipH="1">
            <a:off x="5559677" y="1519805"/>
            <a:ext cx="496386" cy="1957022"/>
          </a:xfrm>
          <a:prstGeom prst="downArrow">
            <a:avLst>
              <a:gd name="adj1" fmla="val 50000"/>
              <a:gd name="adj2" fmla="val 380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descr="IMG_8602.JPG"/>
          <p:cNvPicPr>
            <a:picLocks noChangeAspect="1"/>
          </p:cNvPicPr>
          <p:nvPr/>
        </p:nvPicPr>
        <p:blipFill>
          <a:blip r:embed="rId2" cstate="print"/>
          <a:stretch>
            <a:fillRect/>
          </a:stretch>
        </p:blipFill>
        <p:spPr>
          <a:xfrm>
            <a:off x="800100" y="4462599"/>
            <a:ext cx="3201216" cy="2134144"/>
          </a:xfrm>
          <a:prstGeom prst="rect">
            <a:avLst/>
          </a:prstGeom>
        </p:spPr>
      </p:pic>
      <p:pic>
        <p:nvPicPr>
          <p:cNvPr id="9" name="Obraz 8" descr="pol_pl_AJAX-plyn-do-mycia-podlog-Fruhlingsblumen-1-l-307_2.jpg"/>
          <p:cNvPicPr>
            <a:picLocks noChangeAspect="1"/>
          </p:cNvPicPr>
          <p:nvPr/>
        </p:nvPicPr>
        <p:blipFill>
          <a:blip r:embed="rId3" cstate="print"/>
          <a:stretch>
            <a:fillRect/>
          </a:stretch>
        </p:blipFill>
        <p:spPr>
          <a:xfrm>
            <a:off x="5003073" y="4451985"/>
            <a:ext cx="3644537" cy="210016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444137"/>
            <a:ext cx="8229600" cy="5712823"/>
          </a:xfrm>
        </p:spPr>
        <p:txBody>
          <a:bodyPr>
            <a:normAutofit fontScale="92500" lnSpcReduction="20000"/>
          </a:bodyPr>
          <a:lstStyle/>
          <a:p>
            <a:r>
              <a:rPr lang="pl-PL" i="1" dirty="0" smtClean="0"/>
              <a:t>Jaka substancja szkodząca najczęściej jest wykorzystywana w produkcji kosmetyków i czy jest tego zdrowy zamiennik?</a:t>
            </a:r>
          </a:p>
          <a:p>
            <a:r>
              <a:rPr lang="pl-PL" dirty="0" smtClean="0"/>
              <a:t> Konserwanty w kosmetykach są niezbędne, gdyż zapobiegają rozwijaniu się grzybów oraz pleśni. Są też jednak niebezpieczne, zwłaszcza, gdy stosuje się je w wysokim stężeniu. Mogą powodować reakcje alergiczne. Ważne jest też to, że konserwanty blokują aktywność składników aktywnych, więc jeśli występują na początku składu kosmetyku, to wszystko to, co znajduje się za nim, ma tak naprawdę znikome działanie. Dodatkowo trwają badania nad ewentualnym związkiem z niektórymi chorobami nowotworowymi. Konserwanty, na których stosowanie w kosmetykach naturalnych wyrażają zgodę jednostki certyfikujące to: </a:t>
            </a:r>
            <a:r>
              <a:rPr lang="pl-PL" dirty="0" err="1" smtClean="0"/>
              <a:t>Potasium</a:t>
            </a:r>
            <a:r>
              <a:rPr lang="pl-PL" dirty="0" smtClean="0"/>
              <a:t> </a:t>
            </a:r>
            <a:r>
              <a:rPr lang="pl-PL" dirty="0" err="1" smtClean="0"/>
              <a:t>Sorbate</a:t>
            </a:r>
            <a:r>
              <a:rPr lang="pl-PL" dirty="0" smtClean="0"/>
              <a:t>, </a:t>
            </a:r>
            <a:r>
              <a:rPr lang="pl-PL" dirty="0" err="1" smtClean="0"/>
              <a:t>Sodium</a:t>
            </a:r>
            <a:r>
              <a:rPr lang="pl-PL" dirty="0" smtClean="0"/>
              <a:t> </a:t>
            </a:r>
            <a:r>
              <a:rPr lang="pl-PL" dirty="0" err="1" smtClean="0"/>
              <a:t>Benzoate</a:t>
            </a:r>
            <a:r>
              <a:rPr lang="pl-PL" dirty="0" smtClean="0"/>
              <a:t>, </a:t>
            </a:r>
            <a:r>
              <a:rPr lang="pl-PL" dirty="0" err="1" smtClean="0"/>
              <a:t>Dehydroacetic</a:t>
            </a:r>
            <a:r>
              <a:rPr lang="pl-PL" dirty="0" smtClean="0"/>
              <a:t> </a:t>
            </a:r>
            <a:r>
              <a:rPr lang="pl-PL" dirty="0" err="1" smtClean="0"/>
              <a:t>Acid</a:t>
            </a:r>
            <a:r>
              <a:rPr lang="pl-PL" dirty="0" smtClean="0"/>
              <a:t>. Rolę konserwantów w kosmetykach ekologicznych pełnią również Witamina E i Witamina C oraz olejki eteryczne.</a:t>
            </a:r>
          </a:p>
          <a:p>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222069" y="300446"/>
            <a:ext cx="8739051" cy="5856514"/>
          </a:xfrm>
        </p:spPr>
        <p:txBody>
          <a:bodyPr>
            <a:normAutofit fontScale="70000" lnSpcReduction="20000"/>
          </a:bodyPr>
          <a:lstStyle/>
          <a:p>
            <a:r>
              <a:rPr lang="pl-PL" b="1" i="1" dirty="0" smtClean="0"/>
              <a:t>Jakich kosmetyków powinny używać nastolatki?</a:t>
            </a:r>
          </a:p>
          <a:p>
            <a:r>
              <a:rPr lang="pl-PL" dirty="0" smtClean="0"/>
              <a:t> Podstawą pielęgnacji skóry nastolatków jest dokładnie wykonany demakijaż, który wykonujemy niezależnie od tego czy wykonujemy makijaż czy tez nie. Do wykonana demakijażu stosujemy mleczka do demakijażu, a następnie tonizujemy skórę tonikiem bezalkoholowym. Każdy typ cery, również cera nastolatków wymaga nawilżenia, w tym celu należy stosować kremy zawierające w swoim składzie m.in. kwas hialuronowy, mocznik, glicerynę. Oprócz nawilżania, ważnym elementem pielęgnacji młodej skóry jest także wspomaganie jej mechanizmów obronnych. Zabezpieczają ją one przed szkodliwym wpływem środowiska, w tym także promieniowania słonecznego, które może powodować w skórze wiele niekorzystnych zmian. Aby zatem zmniejszyć niebezpieczeństwo związane z działaniem promieni słonecznych, należy odpowiednio zabezpieczać skórę przez cały rok, stosując preparaty kosmetyczne zawierające w składzie recepturalnym tzw. filtry promieniochronne. Surowce te coraz częściej można znaleźć nie tylko w produktach promieniochronnych, ale także w wyrobach przeznaczonych do codziennej pielęgnacji skóry czy też w kosmetykach kolorowych. Wybierając produkt, dobrze jest zatem upewnić się, czy pośród jego składników znajduje się filtr promieniochronny. Niestety osoby młode bardzo często borykają się z problem trądziku, ze względu na wahania hormonów, którym towarzyszy nadmierna potliwość oraz nadprodukcja wydzieliny gruczołów łojowych, czynniki sprzyjające rozmnażaniu beztlenowych bakterii. Leczenie trądziku jest w dużej mierze uzależnione od jego postaci. W łagodnych formach, a te są najczęstsze, wystarczająca może być właściwa pielęgnacja skóry, która nie tylko łagodzi objawy choroby, ale może prowadzić do ustąpienia niekorzystnych objawów.</a:t>
            </a:r>
          </a:p>
          <a:p>
            <a:endParaRPr lang="pl-PL"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365760"/>
            <a:ext cx="8229600" cy="5791200"/>
          </a:xfrm>
        </p:spPr>
        <p:txBody>
          <a:bodyPr/>
          <a:lstStyle/>
          <a:p>
            <a:r>
              <a:rPr lang="pl-PL" b="1" i="1" dirty="0" smtClean="0"/>
              <a:t>Na co zwracać uwagę przy zakupie kosmetyku? </a:t>
            </a:r>
          </a:p>
          <a:p>
            <a:endParaRPr lang="pl-PL" dirty="0" smtClean="0"/>
          </a:p>
          <a:p>
            <a:r>
              <a:rPr lang="pl-PL" dirty="0" smtClean="0"/>
              <a:t>Przy wyborze kosmetyków, podobnie jak przy zakupie żywności powinniśmy przede wszystkim zwrócić uwagę na skład kosmetyku. Istotne jest, aby składniki kosmetyku były dopasowane do typu naszej cery oraz wieku. Kolejnym ważnym aspektem, jest bezpieczeństwo kosmetyku, nie powinien mieć w składzie szkodliwych substancji. Najlepiej szukać produktów zawierających, jak najwięcej składników pochodzenia naturalnego.</a:t>
            </a:r>
            <a:endParaRPr lang="pl-P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352697"/>
            <a:ext cx="8229600" cy="5804263"/>
          </a:xfrm>
        </p:spPr>
        <p:txBody>
          <a:bodyPr>
            <a:normAutofit fontScale="92500" lnSpcReduction="20000"/>
          </a:bodyPr>
          <a:lstStyle/>
          <a:p>
            <a:r>
              <a:rPr lang="pl-PL" b="1" i="1" dirty="0" smtClean="0"/>
              <a:t>Jakie skutki powodują SLS i SLES i jak je zastąpić? Czym się różnią?</a:t>
            </a:r>
          </a:p>
          <a:p>
            <a:r>
              <a:rPr lang="pl-PL" dirty="0" smtClean="0"/>
              <a:t> SLS oraz SLES są to substancje, które możemy znaleźć w praktycznie każdym kosmetyku myjącym, szamponach, mydłach, pastach do mycia zębów oraz płynach do kąpieli. Dzięki nim, produkt po nałożeniu na zwilżoną skórę pieni się. SLS uszkadza naturalną </a:t>
            </a:r>
            <a:r>
              <a:rPr lang="pl-PL" dirty="0" err="1" smtClean="0"/>
              <a:t>hydrolipidową</a:t>
            </a:r>
            <a:r>
              <a:rPr lang="pl-PL" dirty="0" smtClean="0"/>
              <a:t> barierę naskórka, powodując zwiększoną utratę wody, uczucie ściągnięcia i wysuszenie. Zaburza wydzielanie potu i łoju. Nawet w niskich stężeniach może podrażniać skórę, szczególnie alergiczną i wrażliwą, prowadząc do świądu, wyprysku kontaktowego lub egzemy. SLES podobnie jak SLS, jest środkiem powierzchniowo czynnym, stosowanym w kosmetykach jako czynnik pianotwórczy. Wykazuje mniejsze działanie drażniące. Wielu producentów używa w swoich preparatach SLES z uwagi na łagodniejsze działanie na skórę i włosy.</a:t>
            </a:r>
          </a:p>
          <a:p>
            <a:endParaRPr lang="pl-PL"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222069"/>
            <a:ext cx="8229600" cy="5934891"/>
          </a:xfrm>
        </p:spPr>
        <p:txBody>
          <a:bodyPr>
            <a:normAutofit/>
          </a:bodyPr>
          <a:lstStyle/>
          <a:p>
            <a:r>
              <a:rPr lang="pl-PL" b="1" i="1" dirty="0" smtClean="0"/>
              <a:t> Czy formaldehyd w lakierze do paznokci jest bardzo szkodliwy?</a:t>
            </a:r>
          </a:p>
          <a:p>
            <a:r>
              <a:rPr lang="pl-PL" dirty="0" smtClean="0"/>
              <a:t> Formaldehyd jest powszechnie stosowany jako konserwant w lakierach do paznokci i odżywkach, niestety udowodniono szkodliwe skutki jego działania. Aplikacja lakieru z formaldehydem może skutkować wystąpieniem odczynu alergicznego oraz może spowodować </a:t>
            </a:r>
            <a:r>
              <a:rPr lang="pl-PL" dirty="0" err="1" smtClean="0"/>
              <a:t>onycholizę</a:t>
            </a:r>
            <a:r>
              <a:rPr lang="pl-PL" dirty="0" smtClean="0"/>
              <a:t> czyli oddzielanie płytki paznokcia od łożyska. Formaldehyd został również zakwalifikowany jako substancja prawdopodobnie rakotwórcza dla ludzi. Jednak niska cena i łatwość produkcji nadal skłania wielu producentów kosmetyków do powszechnego stosowania formaldehydu jako </a:t>
            </a:r>
            <a:r>
              <a:rPr lang="pl-PL" dirty="0" err="1" smtClean="0"/>
              <a:t>konserwanta</a:t>
            </a:r>
            <a:endParaRPr lang="pl-PL" dirty="0" smtClean="0"/>
          </a:p>
          <a:p>
            <a:endParaRPr lang="pl-P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418011"/>
            <a:ext cx="8229600" cy="5738949"/>
          </a:xfrm>
        </p:spPr>
        <p:txBody>
          <a:bodyPr>
            <a:normAutofit fontScale="47500" lnSpcReduction="20000"/>
          </a:bodyPr>
          <a:lstStyle/>
          <a:p>
            <a:pPr algn="ctr">
              <a:buNone/>
            </a:pPr>
            <a:r>
              <a:rPr lang="pl-PL" dirty="0" smtClean="0"/>
              <a:t> </a:t>
            </a:r>
            <a:r>
              <a:rPr lang="pl-PL" sz="4200" b="1" i="1" dirty="0" smtClean="0"/>
              <a:t>Czy kobiety w ciąży są bardziej narażone na działanie szkodliwych substancji?</a:t>
            </a:r>
          </a:p>
          <a:p>
            <a:endParaRPr lang="pl-PL" dirty="0" smtClean="0"/>
          </a:p>
          <a:p>
            <a:r>
              <a:rPr lang="pl-PL" sz="3600" dirty="0" smtClean="0"/>
              <a:t> Kwestia kosmetyków w ciąży powinna szczególnie zainteresować przyszłe matki, ponieważ istnieją substancje całkowicie zakazane w czasie ciąży. Niektóre substancje zakazane są naprawdę niebezpieczne dla ciężarnej i rozwijającego się dziecka, a niektóre składniki kosmetyków mogą powodować np. tylko uciążliwe podrażnienie skóry. Przyszłe mamy powinny unikać w ciąży z kosmetyków przeciwtrądzikowych, gdyż takie kosmetyki mogą w ciąży łatwiej uczulić Kosmetyki zakazane w ciąży mogą zawierać także witaminy w składzie. Witamina A i jej pochodne (</a:t>
            </a:r>
            <a:r>
              <a:rPr lang="pl-PL" sz="3600" dirty="0" err="1" smtClean="0"/>
              <a:t>retinol</a:t>
            </a:r>
            <a:r>
              <a:rPr lang="pl-PL" sz="3600" dirty="0" smtClean="0"/>
              <a:t> i </a:t>
            </a:r>
            <a:r>
              <a:rPr lang="pl-PL" sz="3600" dirty="0" err="1" smtClean="0"/>
              <a:t>retinoidy</a:t>
            </a:r>
            <a:r>
              <a:rPr lang="pl-PL" sz="3600" dirty="0" smtClean="0"/>
              <a:t>) mogą uszkodzić płód. To z pewnością są substancje zakazane w czasie, gdy kobieta oczekuje dziecka. Z dystansem trzeba też podchodzić do </a:t>
            </a:r>
            <a:r>
              <a:rPr lang="pl-PL" sz="3600" dirty="0" err="1" smtClean="0"/>
              <a:t>pilingów</a:t>
            </a:r>
            <a:r>
              <a:rPr lang="pl-PL" sz="3600" dirty="0" smtClean="0"/>
              <a:t> - jeśli zawierają kwas salicylowy i jego pochodne, lepiej sięgnąć po inny. Tu problemem mogą być zaburzenia krzepliwości krwi u noworodka, jest też ryzyko wystąpienia wad wrodzonych. Także często stosowany w płynach do płukania jamy ustnej fluor może negatywnie wpłynąć na płód. Za uszkodzenia płodu, a także problemy z wątrobą przyszłej matki mogą być odpowiedzialne tetracykliny, stosowane w kosmetykach przeciwtrądzikowych. Niegroźnie brzmiący olejek rozmarynowy jest taki, o ile nie będzie podany doustnie -może mieć działanie poronne. Z kolei </a:t>
            </a:r>
            <a:r>
              <a:rPr lang="pl-PL" sz="3600" dirty="0" err="1" smtClean="0"/>
              <a:t>triklosan</a:t>
            </a:r>
            <a:r>
              <a:rPr lang="pl-PL" sz="3600" dirty="0" smtClean="0"/>
              <a:t>, używany np. do produkcji mydeł przeciwbakteryjnych ma działanie rakotwórcze. </a:t>
            </a:r>
          </a:p>
          <a:p>
            <a:r>
              <a:rPr lang="pl-PL" sz="3600" dirty="0" smtClean="0"/>
              <a:t> </a:t>
            </a:r>
          </a:p>
          <a:p>
            <a:r>
              <a:rPr lang="pl-PL" dirty="0" smtClean="0"/>
              <a:t> </a:t>
            </a:r>
          </a:p>
          <a:p>
            <a:endParaRPr lang="pl-P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300446" y="0"/>
            <a:ext cx="8543108" cy="6222274"/>
          </a:xfrm>
        </p:spPr>
        <p:txBody>
          <a:bodyPr>
            <a:normAutofit fontScale="47500" lnSpcReduction="20000"/>
          </a:bodyPr>
          <a:lstStyle/>
          <a:p>
            <a:endParaRPr lang="pl-PL" dirty="0" smtClean="0"/>
          </a:p>
          <a:p>
            <a:r>
              <a:rPr lang="pl-PL" dirty="0" smtClean="0"/>
              <a:t> </a:t>
            </a:r>
          </a:p>
          <a:p>
            <a:r>
              <a:rPr lang="pl-PL" sz="4400" b="1" i="1" dirty="0" smtClean="0"/>
              <a:t>Czy są jakieś naturalne odżywki do poprawienia / wzmocnienia kondycji naszych włosów, brwi, rzęs oraz twarzy?</a:t>
            </a:r>
          </a:p>
          <a:p>
            <a:endParaRPr lang="pl-PL" dirty="0" smtClean="0"/>
          </a:p>
          <a:p>
            <a:r>
              <a:rPr lang="pl-PL" sz="3800" dirty="0" smtClean="0"/>
              <a:t> Jeśli miałabym wskazać jeden z najskuteczniejszych naturalnych zabiegów pielęgnacyjnych do włosów, bez wątpienia byłoby to jajko. Maseczka jajeczna doskonale wpływa na kondycję kosmyków, sprawiając że włosy wyglądają zdrowo i pięknie błyszczą. Ponadto, olej rycynowy do produkt, po który chętnie sięgały nasze babcie chcąc poprawić wygląd swoich włosów, zwłaszcza przesuszonych i łamliwych. Na najpopularniejszych </a:t>
            </a:r>
            <a:r>
              <a:rPr lang="pl-PL" sz="3800" dirty="0" err="1" smtClean="0"/>
              <a:t>blogach</a:t>
            </a:r>
            <a:r>
              <a:rPr lang="pl-PL" sz="3800" dirty="0" smtClean="0"/>
              <a:t> z dziedziny </a:t>
            </a:r>
            <a:r>
              <a:rPr lang="pl-PL" sz="3800" dirty="0" err="1" smtClean="0"/>
              <a:t>beauty</a:t>
            </a:r>
            <a:r>
              <a:rPr lang="pl-PL" sz="3800" dirty="0" smtClean="0"/>
              <a:t> często napotkamy informacje jakoby olej rycynowy pomagał odbudować brwi, rzęsy i paznokcie wraz z naskórkiem. Produkt bardzo dobrze się wchłania i zyskuje znów duże grono zainteresowanych. Wiele osób stosuje olej rycynowy na noc, na oczyszczoną skórę. Dzięki obecności kwasów tłuszczowych w dużym stężeniu olejek działa nawilżająco. Kwasy tłuszczowe łatwo przenikają przez skórę, niwelując przesuszone partie i przywracając odpowiednie nawilżenie. Istnieje też możliwość wykonania niektórych produktów samemu i to za niewielkie pieniądze. O ile wyprodukować krem czy balsam byłoby ciężko, o tyle w domowych warunkach, bez większego wysiłku, sporządzimy tonik do twarzy z wywaru z rumianku. Przy odrobinie zaangażowania przygotujemy sok z ogórka lub po starciu go na papkę i nałożeniu na twarz otrzymamy efekt rozjaśnienia, odświeżenia i ściągnięcia porów.</a:t>
            </a:r>
          </a:p>
          <a:p>
            <a:pPr>
              <a:buNone/>
            </a:pPr>
            <a:endParaRPr lang="pl-PL" dirty="0" smtClean="0"/>
          </a:p>
          <a:p>
            <a:r>
              <a:rPr lang="pl-PL" dirty="0" smtClean="0"/>
              <a:t/>
            </a:r>
            <a:br>
              <a:rPr lang="pl-PL" dirty="0" smtClean="0"/>
            </a:br>
            <a:endParaRPr lang="pl-PL" dirty="0" smtClean="0"/>
          </a:p>
          <a:p>
            <a:pPr lvl="0"/>
            <a:r>
              <a:rPr lang="pl-PL" dirty="0" smtClean="0"/>
              <a:t> </a:t>
            </a:r>
          </a:p>
          <a:p>
            <a:endParaRPr lang="pl-P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Wywiadu udzieliła : Ewa </a:t>
            </a:r>
            <a:r>
              <a:rPr lang="pl-PL" dirty="0" err="1" smtClean="0"/>
              <a:t>Filińska</a:t>
            </a:r>
            <a:endParaRPr lang="pl-PL" dirty="0"/>
          </a:p>
        </p:txBody>
      </p:sp>
      <p:pic>
        <p:nvPicPr>
          <p:cNvPr id="7" name="Symbol zastępczy zawartości 6" descr="32486483_824658791052284_7874538060057149440_n.jpg"/>
          <p:cNvPicPr>
            <a:picLocks noGrp="1" noChangeAspect="1"/>
          </p:cNvPicPr>
          <p:nvPr>
            <p:ph sz="quarter" idx="1"/>
          </p:nvPr>
        </p:nvPicPr>
        <p:blipFill>
          <a:blip r:embed="rId2" cstate="print"/>
          <a:stretch>
            <a:fillRect/>
          </a:stretch>
        </p:blipFill>
        <p:spPr>
          <a:xfrm>
            <a:off x="1280583" y="1219200"/>
            <a:ext cx="6582833" cy="493712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sz="quarter" idx="1"/>
          </p:nvPr>
        </p:nvSpPr>
        <p:spPr>
          <a:xfrm>
            <a:off x="457200" y="1280160"/>
            <a:ext cx="8229600" cy="4876800"/>
          </a:xfrm>
        </p:spPr>
        <p:txBody>
          <a:bodyPr>
            <a:normAutofit/>
          </a:bodyPr>
          <a:lstStyle/>
          <a:p>
            <a:pPr algn="ctr">
              <a:buNone/>
            </a:pPr>
            <a:r>
              <a:rPr lang="pl-PL" sz="9600" dirty="0" smtClean="0"/>
              <a:t> Chemia w żywności</a:t>
            </a:r>
            <a:endParaRPr lang="pl-PL" sz="9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Znalezione obrazy dla zapytania chemia w Å¼ywnoÅci"/>
          <p:cNvPicPr>
            <a:picLocks noChangeAspect="1" noChangeArrowheads="1"/>
          </p:cNvPicPr>
          <p:nvPr/>
        </p:nvPicPr>
        <p:blipFill>
          <a:blip r:embed="rId2" cstate="print"/>
          <a:srcRect/>
          <a:stretch>
            <a:fillRect/>
          </a:stretch>
        </p:blipFill>
        <p:spPr bwMode="auto">
          <a:xfrm rot="671668">
            <a:off x="5956663" y="522028"/>
            <a:ext cx="2485309" cy="1680069"/>
          </a:xfrm>
          <a:prstGeom prst="rect">
            <a:avLst/>
          </a:prstGeom>
          <a:noFill/>
        </p:spPr>
      </p:pic>
      <p:sp>
        <p:nvSpPr>
          <p:cNvPr id="2" name="Tytuł 1"/>
          <p:cNvSpPr>
            <a:spLocks noGrp="1"/>
          </p:cNvSpPr>
          <p:nvPr>
            <p:ph type="title"/>
          </p:nvPr>
        </p:nvSpPr>
        <p:spPr>
          <a:xfrm>
            <a:off x="457200" y="152399"/>
            <a:ext cx="8229600" cy="1323703"/>
          </a:xfrm>
        </p:spPr>
        <p:txBody>
          <a:bodyPr>
            <a:noAutofit/>
          </a:bodyPr>
          <a:lstStyle/>
          <a:p>
            <a:r>
              <a:rPr lang="pl-PL" sz="7200" dirty="0" smtClean="0">
                <a:latin typeface="Perpetua" pitchFamily="18" charset="0"/>
              </a:rPr>
              <a:t/>
            </a:r>
            <a:br>
              <a:rPr lang="pl-PL" sz="7200" dirty="0" smtClean="0">
                <a:latin typeface="Perpetua" pitchFamily="18" charset="0"/>
              </a:rPr>
            </a:br>
            <a:r>
              <a:rPr lang="pl-PL" sz="7200" dirty="0" smtClean="0">
                <a:latin typeface="Perpetua" pitchFamily="18" charset="0"/>
              </a:rPr>
              <a:t>Dlaczego?</a:t>
            </a:r>
            <a:endParaRPr lang="pl-PL" sz="7200" dirty="0">
              <a:latin typeface="Perpetua" pitchFamily="18" charset="0"/>
            </a:endParaRPr>
          </a:p>
        </p:txBody>
      </p:sp>
      <p:sp>
        <p:nvSpPr>
          <p:cNvPr id="3" name="Symbol zastępczy zawartości 2"/>
          <p:cNvSpPr>
            <a:spLocks noGrp="1"/>
          </p:cNvSpPr>
          <p:nvPr>
            <p:ph idx="1"/>
          </p:nvPr>
        </p:nvSpPr>
        <p:spPr>
          <a:xfrm>
            <a:off x="0" y="1628800"/>
            <a:ext cx="8229600" cy="4709160"/>
          </a:xfrm>
        </p:spPr>
        <p:txBody>
          <a:bodyPr>
            <a:normAutofit/>
          </a:bodyPr>
          <a:lstStyle/>
          <a:p>
            <a:pPr>
              <a:buNone/>
            </a:pPr>
            <a:r>
              <a:rPr lang="pl-PL" sz="3600" dirty="0" smtClean="0">
                <a:latin typeface="Perpetua" pitchFamily="18" charset="0"/>
              </a:rPr>
              <a:t> Stosowanie substancji dodatkowych wynika z  korzyści zarówno dla producenta-ekonomicznych oraz technologicznych- jak i konsumenta żywności-zwiększenia atrakcyjności produktów. Jednak niesie to za sobą także wiele zagrożeń. </a:t>
            </a:r>
            <a:endParaRPr lang="pl-PL" sz="3600" dirty="0">
              <a:latin typeface="Perpetua"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Znalezione obrazy dla zapytania sprzątająca kobieta"/>
          <p:cNvPicPr>
            <a:picLocks noChangeAspect="1" noChangeArrowheads="1"/>
          </p:cNvPicPr>
          <p:nvPr/>
        </p:nvPicPr>
        <p:blipFill>
          <a:blip r:embed="rId2" cstate="print"/>
          <a:srcRect/>
          <a:stretch>
            <a:fillRect/>
          </a:stretch>
        </p:blipFill>
        <p:spPr bwMode="auto">
          <a:xfrm>
            <a:off x="4462466" y="3428683"/>
            <a:ext cx="4312146" cy="2893740"/>
          </a:xfrm>
          <a:prstGeom prst="rect">
            <a:avLst/>
          </a:prstGeom>
          <a:noFill/>
        </p:spPr>
      </p:pic>
      <p:sp>
        <p:nvSpPr>
          <p:cNvPr id="2" name="Tytuł 1"/>
          <p:cNvSpPr>
            <a:spLocks noGrp="1"/>
          </p:cNvSpPr>
          <p:nvPr>
            <p:ph type="title"/>
          </p:nvPr>
        </p:nvSpPr>
        <p:spPr/>
        <p:txBody>
          <a:bodyPr/>
          <a:lstStyle/>
          <a:p>
            <a:r>
              <a:rPr lang="pl-PL" dirty="0" smtClean="0"/>
              <a:t>                       Czyszczące </a:t>
            </a:r>
            <a:endParaRPr lang="pl-PL" dirty="0"/>
          </a:p>
        </p:txBody>
      </p:sp>
      <p:sp>
        <p:nvSpPr>
          <p:cNvPr id="3" name="Symbol zastępczy zawartości 2"/>
          <p:cNvSpPr>
            <a:spLocks noGrp="1"/>
          </p:cNvSpPr>
          <p:nvPr>
            <p:ph sz="quarter" idx="1"/>
          </p:nvPr>
        </p:nvSpPr>
        <p:spPr/>
        <p:txBody>
          <a:bodyPr>
            <a:normAutofit/>
          </a:bodyPr>
          <a:lstStyle/>
          <a:p>
            <a:r>
              <a:rPr lang="pl-PL" u="sng" dirty="0" smtClean="0"/>
              <a:t>Środki czyszczące</a:t>
            </a:r>
            <a:r>
              <a:rPr lang="pl-PL" dirty="0" smtClean="0"/>
              <a:t> powszechnie dostępne na rynku, takie, jak detergenty, płyny do mycia podłóg i polerowania mebli oraz wiele innych środków czyszczących do szkła, drewna, metali, kuchenek, toalet i udrażniania rur, mogą zawierać niebezpieczne dla zdrowia związki chemiczne między innymi: </a:t>
            </a:r>
            <a:r>
              <a:rPr lang="pl-PL" b="1" dirty="0" smtClean="0"/>
              <a:t>amoniak, fosforany, ług, chlor, formaldehyd i fenole</a:t>
            </a:r>
            <a:r>
              <a:rPr lang="pl-PL" dirty="0" smtClean="0"/>
              <a:t> i to nie koniec listy!</a:t>
            </a:r>
          </a:p>
          <a:p>
            <a:endParaRPr lang="pl-PL"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8000" dirty="0" smtClean="0">
                <a:latin typeface="Perpetua" pitchFamily="18" charset="0"/>
              </a:rPr>
              <a:t>KORZYŚCI</a:t>
            </a:r>
            <a:endParaRPr lang="pl-PL" sz="8000" dirty="0">
              <a:latin typeface="Perpetua" pitchFamily="18" charset="0"/>
            </a:endParaRPr>
          </a:p>
        </p:txBody>
      </p:sp>
      <p:sp>
        <p:nvSpPr>
          <p:cNvPr id="3" name="pole tekstowe 2"/>
          <p:cNvSpPr txBox="1"/>
          <p:nvPr/>
        </p:nvSpPr>
        <p:spPr>
          <a:xfrm>
            <a:off x="467544" y="1412776"/>
            <a:ext cx="8208912" cy="2677656"/>
          </a:xfrm>
          <a:prstGeom prst="rect">
            <a:avLst/>
          </a:prstGeom>
          <a:noFill/>
        </p:spPr>
        <p:txBody>
          <a:bodyPr wrap="square" rtlCol="0">
            <a:spAutoFit/>
          </a:bodyPr>
          <a:lstStyle/>
          <a:p>
            <a:pPr>
              <a:buFont typeface="Wingdings" pitchFamily="2" charset="2"/>
              <a:buChar char="v"/>
            </a:pPr>
            <a:r>
              <a:rPr lang="pl-PL" sz="2400" dirty="0" smtClean="0"/>
              <a:t>Przedłużenie trwałości produktów</a:t>
            </a:r>
          </a:p>
          <a:p>
            <a:pPr>
              <a:buFont typeface="Wingdings" pitchFamily="2" charset="2"/>
              <a:buChar char="v"/>
            </a:pPr>
            <a:r>
              <a:rPr lang="pl-PL" sz="2400" dirty="0" smtClean="0"/>
              <a:t>Poprawienie cech produktu(smaku, zapachu)</a:t>
            </a:r>
          </a:p>
          <a:p>
            <a:pPr>
              <a:buFont typeface="Wingdings" pitchFamily="2" charset="2"/>
              <a:buChar char="v"/>
            </a:pPr>
            <a:r>
              <a:rPr lang="pl-PL" sz="2400" dirty="0" smtClean="0"/>
              <a:t>Obniżenie kosztów produkcji</a:t>
            </a:r>
          </a:p>
          <a:p>
            <a:pPr>
              <a:buFont typeface="Wingdings" pitchFamily="2" charset="2"/>
              <a:buChar char="v"/>
            </a:pPr>
            <a:r>
              <a:rPr lang="pl-PL" sz="2400" dirty="0" smtClean="0"/>
              <a:t>Poszerzenie asortymentu produktu</a:t>
            </a:r>
          </a:p>
          <a:p>
            <a:pPr>
              <a:buFont typeface="Wingdings" pitchFamily="2" charset="2"/>
              <a:buChar char="v"/>
            </a:pPr>
            <a:r>
              <a:rPr lang="pl-PL" sz="2400" dirty="0" smtClean="0"/>
              <a:t>Utrzymanie stałej, powtarzalnej jakości produktu</a:t>
            </a:r>
          </a:p>
          <a:p>
            <a:pPr>
              <a:buFont typeface="Wingdings" pitchFamily="2" charset="2"/>
              <a:buChar char="v"/>
            </a:pPr>
            <a:r>
              <a:rPr lang="pl-PL" sz="2400" dirty="0" smtClean="0"/>
              <a:t>Ułatwienie produkcji</a:t>
            </a:r>
          </a:p>
          <a:p>
            <a:pPr>
              <a:buFont typeface="Wingdings" pitchFamily="2" charset="2"/>
              <a:buChar char="v"/>
            </a:pPr>
            <a:endParaRPr lang="pl-PL" sz="2400" dirty="0"/>
          </a:p>
        </p:txBody>
      </p:sp>
      <p:pic>
        <p:nvPicPr>
          <p:cNvPr id="27650" name="Picture 2" descr="Znalezione obrazy dla zapytania chemia w Å¼ywnoÅci"/>
          <p:cNvPicPr>
            <a:picLocks noChangeAspect="1" noChangeArrowheads="1"/>
          </p:cNvPicPr>
          <p:nvPr/>
        </p:nvPicPr>
        <p:blipFill>
          <a:blip r:embed="rId2" cstate="print"/>
          <a:srcRect/>
          <a:stretch>
            <a:fillRect/>
          </a:stretch>
        </p:blipFill>
        <p:spPr bwMode="auto">
          <a:xfrm>
            <a:off x="1043608" y="3789040"/>
            <a:ext cx="6840760" cy="285853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8000" dirty="0" smtClean="0">
                <a:latin typeface="Perpetua" pitchFamily="18" charset="0"/>
              </a:rPr>
              <a:t>ZAGROŻENIA</a:t>
            </a:r>
            <a:endParaRPr lang="pl-PL" sz="8000" dirty="0">
              <a:latin typeface="Perpetua" pitchFamily="18" charset="0"/>
            </a:endParaRPr>
          </a:p>
        </p:txBody>
      </p:sp>
      <p:sp>
        <p:nvSpPr>
          <p:cNvPr id="5" name="pole tekstowe 4"/>
          <p:cNvSpPr txBox="1"/>
          <p:nvPr/>
        </p:nvSpPr>
        <p:spPr>
          <a:xfrm>
            <a:off x="467544" y="1556792"/>
            <a:ext cx="7920880" cy="4524315"/>
          </a:xfrm>
          <a:prstGeom prst="rect">
            <a:avLst/>
          </a:prstGeom>
          <a:noFill/>
        </p:spPr>
        <p:txBody>
          <a:bodyPr wrap="square" rtlCol="0">
            <a:spAutoFit/>
          </a:bodyPr>
          <a:lstStyle/>
          <a:p>
            <a:pPr>
              <a:buFont typeface="Wingdings" pitchFamily="2" charset="2"/>
              <a:buChar char="v"/>
            </a:pPr>
            <a:r>
              <a:rPr lang="pl-PL" sz="2400" dirty="0" smtClean="0"/>
              <a:t>Kumulacja </a:t>
            </a:r>
            <a:r>
              <a:rPr lang="pl-PL" sz="2400" dirty="0"/>
              <a:t>w organizmie człowieka substancji dodatkowych pochodzących z różnych produktów </a:t>
            </a:r>
            <a:r>
              <a:rPr lang="pl-PL" sz="2400" dirty="0" smtClean="0"/>
              <a:t>spożywczych</a:t>
            </a:r>
          </a:p>
          <a:p>
            <a:pPr>
              <a:buFont typeface="Wingdings" pitchFamily="2" charset="2"/>
              <a:buChar char="v"/>
            </a:pPr>
            <a:r>
              <a:rPr lang="pl-PL" sz="2400" dirty="0" smtClean="0"/>
              <a:t>Zwiększenie </a:t>
            </a:r>
            <a:r>
              <a:rPr lang="pl-PL" sz="2400" dirty="0"/>
              <a:t>ilości sztucznych substancji chemicznych w naszym </a:t>
            </a:r>
            <a:r>
              <a:rPr lang="pl-PL" sz="2400" dirty="0" smtClean="0"/>
              <a:t>pożywieniu </a:t>
            </a:r>
            <a:r>
              <a:rPr lang="pl-PL" sz="2400" dirty="0"/>
              <a:t>powodujących alergie, inne </a:t>
            </a:r>
            <a:r>
              <a:rPr lang="pl-PL" sz="2400" dirty="0" smtClean="0"/>
              <a:t>choroby</a:t>
            </a:r>
          </a:p>
          <a:p>
            <a:pPr>
              <a:buFont typeface="Wingdings" pitchFamily="2" charset="2"/>
              <a:buChar char="v"/>
            </a:pPr>
            <a:r>
              <a:rPr lang="pl-PL" sz="2400" dirty="0" smtClean="0"/>
              <a:t>Reakcje </a:t>
            </a:r>
            <a:r>
              <a:rPr lang="pl-PL" sz="2400" dirty="0"/>
              <a:t>substancji dodatkowych ze składnikami żywności w czasie procesu </a:t>
            </a:r>
            <a:r>
              <a:rPr lang="pl-PL" sz="2400" dirty="0" smtClean="0"/>
              <a:t>produkcji</a:t>
            </a:r>
          </a:p>
          <a:p>
            <a:pPr>
              <a:buFont typeface="Wingdings" pitchFamily="2" charset="2"/>
              <a:buChar char="v"/>
            </a:pPr>
            <a:r>
              <a:rPr lang="pl-PL" sz="2400" dirty="0" smtClean="0"/>
              <a:t>Oddziaływanie </a:t>
            </a:r>
            <a:r>
              <a:rPr lang="pl-PL" sz="2400" dirty="0"/>
              <a:t>substancji dodatkowych, czasami bardzo niekorzystne, na niektóre grupy ludności np. dzieci, osoby starsze, alergicy, osoby chore </a:t>
            </a:r>
            <a:r>
              <a:rPr lang="pl-PL" sz="2400" dirty="0" smtClean="0"/>
              <a:t/>
            </a:r>
            <a:br>
              <a:rPr lang="pl-PL" sz="2400" dirty="0" smtClean="0"/>
            </a:br>
            <a:endParaRPr lang="pl-PL"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Znalezione obrazy dla zapytania lecytyna"/>
          <p:cNvPicPr>
            <a:picLocks noChangeAspect="1" noChangeArrowheads="1"/>
          </p:cNvPicPr>
          <p:nvPr/>
        </p:nvPicPr>
        <p:blipFill>
          <a:blip r:embed="rId2" cstate="print"/>
          <a:srcRect/>
          <a:stretch>
            <a:fillRect/>
          </a:stretch>
        </p:blipFill>
        <p:spPr bwMode="auto">
          <a:xfrm>
            <a:off x="2174518" y="4493622"/>
            <a:ext cx="2038415" cy="2038415"/>
          </a:xfrm>
          <a:prstGeom prst="rect">
            <a:avLst/>
          </a:prstGeom>
          <a:noFill/>
        </p:spPr>
      </p:pic>
      <p:sp>
        <p:nvSpPr>
          <p:cNvPr id="2" name="Tytuł 1"/>
          <p:cNvSpPr>
            <a:spLocks noGrp="1"/>
          </p:cNvSpPr>
          <p:nvPr>
            <p:ph type="title"/>
          </p:nvPr>
        </p:nvSpPr>
        <p:spPr>
          <a:xfrm>
            <a:off x="0" y="274638"/>
            <a:ext cx="9144000" cy="1143000"/>
          </a:xfrm>
        </p:spPr>
        <p:txBody>
          <a:bodyPr>
            <a:noAutofit/>
          </a:bodyPr>
          <a:lstStyle/>
          <a:p>
            <a:r>
              <a:rPr lang="pl-PL" sz="8000" dirty="0" smtClean="0">
                <a:latin typeface="Perpetua" pitchFamily="18" charset="0"/>
              </a:rPr>
              <a:t>Dobre dla zdrowia!</a:t>
            </a:r>
            <a:endParaRPr lang="pl-PL" sz="8000" dirty="0">
              <a:latin typeface="Perpetua" pitchFamily="18" charset="0"/>
            </a:endParaRPr>
          </a:p>
        </p:txBody>
      </p:sp>
      <p:sp>
        <p:nvSpPr>
          <p:cNvPr id="3" name="pole tekstowe 2"/>
          <p:cNvSpPr txBox="1"/>
          <p:nvPr/>
        </p:nvSpPr>
        <p:spPr>
          <a:xfrm>
            <a:off x="467544" y="1556792"/>
            <a:ext cx="8424936" cy="3046988"/>
          </a:xfrm>
          <a:prstGeom prst="rect">
            <a:avLst/>
          </a:prstGeom>
          <a:noFill/>
        </p:spPr>
        <p:txBody>
          <a:bodyPr wrap="square" rtlCol="0">
            <a:spAutoFit/>
          </a:bodyPr>
          <a:lstStyle/>
          <a:p>
            <a:pPr algn="r"/>
            <a:r>
              <a:rPr lang="pl-PL" sz="3200" b="1" dirty="0" smtClean="0">
                <a:latin typeface="Perpetua" pitchFamily="18" charset="0"/>
              </a:rPr>
              <a:t>Niektóre substancje dodatkowe mają korzystne właściwości zdrowotne. </a:t>
            </a:r>
          </a:p>
          <a:p>
            <a:pPr algn="r"/>
            <a:r>
              <a:rPr lang="pl-PL" sz="3200" dirty="0" smtClean="0">
                <a:latin typeface="Perpetua" pitchFamily="18" charset="0"/>
              </a:rPr>
              <a:t>Przykładem jest </a:t>
            </a:r>
            <a:r>
              <a:rPr lang="pl-PL" sz="3200" u="sng" dirty="0" smtClean="0">
                <a:latin typeface="Perpetua" pitchFamily="18" charset="0"/>
              </a:rPr>
              <a:t>lecytyna</a:t>
            </a:r>
            <a:r>
              <a:rPr lang="pl-PL" sz="3200" dirty="0" smtClean="0">
                <a:latin typeface="Perpetua" pitchFamily="18" charset="0"/>
              </a:rPr>
              <a:t>-bardzo dobry emulgator dodawany np. przy produkcji czekolady.; cenna substancja prozdrowotna; dodawana często do odżywek. </a:t>
            </a:r>
            <a:endParaRPr lang="pl-PL" sz="3200" u="sng" dirty="0">
              <a:latin typeface="Perpetua" pitchFamily="18" charset="0"/>
            </a:endParaRPr>
          </a:p>
        </p:txBody>
      </p:sp>
      <p:pic>
        <p:nvPicPr>
          <p:cNvPr id="28676" name="Picture 4" descr="Znalezione obrazy dla zapytania lecytyna"/>
          <p:cNvPicPr>
            <a:picLocks noChangeAspect="1" noChangeArrowheads="1"/>
          </p:cNvPicPr>
          <p:nvPr/>
        </p:nvPicPr>
        <p:blipFill>
          <a:blip r:embed="rId3" cstate="print"/>
          <a:srcRect/>
          <a:stretch>
            <a:fillRect/>
          </a:stretch>
        </p:blipFill>
        <p:spPr bwMode="auto">
          <a:xfrm rot="20988319">
            <a:off x="-301189" y="4124997"/>
            <a:ext cx="2529146" cy="2529147"/>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8000" dirty="0" smtClean="0">
                <a:latin typeface="Perpetua" pitchFamily="18" charset="0"/>
              </a:rPr>
              <a:t>Czytajmy etykiety</a:t>
            </a:r>
            <a:endParaRPr lang="pl-PL" sz="8000" dirty="0">
              <a:latin typeface="Perpetua" pitchFamily="18" charset="0"/>
            </a:endParaRPr>
          </a:p>
        </p:txBody>
      </p:sp>
      <p:sp>
        <p:nvSpPr>
          <p:cNvPr id="3" name="pole tekstowe 2"/>
          <p:cNvSpPr txBox="1"/>
          <p:nvPr/>
        </p:nvSpPr>
        <p:spPr>
          <a:xfrm>
            <a:off x="467544" y="1772816"/>
            <a:ext cx="8136904" cy="3970318"/>
          </a:xfrm>
          <a:prstGeom prst="rect">
            <a:avLst/>
          </a:prstGeom>
          <a:noFill/>
        </p:spPr>
        <p:txBody>
          <a:bodyPr wrap="square" rtlCol="0">
            <a:spAutoFit/>
          </a:bodyPr>
          <a:lstStyle/>
          <a:p>
            <a:r>
              <a:rPr lang="pl-PL" sz="3600" dirty="0" smtClean="0">
                <a:latin typeface="Perpetua" pitchFamily="18" charset="0"/>
              </a:rPr>
              <a:t>Bardzo ważną rzeczą jest czytanie etykiet na produktach. Dzięki temu będziemy mogli lepiej zapoznać się z ich składem. </a:t>
            </a:r>
            <a:r>
              <a:rPr lang="pl-PL" sz="3600" dirty="0">
                <a:latin typeface="Perpetua" pitchFamily="18" charset="0"/>
              </a:rPr>
              <a:t>Każdy producent żywności wyprodukowanej w krajach Unii Europejskiej ma obowiązek informowania konsumenta, o zawartych substancjach dodatkowych.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Znalezione obrazy dla zapytania etykiety na poÅ¼ywieniu"/>
          <p:cNvPicPr>
            <a:picLocks noChangeAspect="1" noChangeArrowheads="1"/>
          </p:cNvPicPr>
          <p:nvPr/>
        </p:nvPicPr>
        <p:blipFill>
          <a:blip r:embed="rId2" cstate="print"/>
          <a:srcRect/>
          <a:stretch>
            <a:fillRect/>
          </a:stretch>
        </p:blipFill>
        <p:spPr bwMode="auto">
          <a:xfrm>
            <a:off x="1879308" y="0"/>
            <a:ext cx="5143499" cy="685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Znalezione obrazy dla zapytania edodatki"/>
          <p:cNvPicPr>
            <a:picLocks noChangeAspect="1" noChangeArrowheads="1"/>
          </p:cNvPicPr>
          <p:nvPr/>
        </p:nvPicPr>
        <p:blipFill>
          <a:blip r:embed="rId2" cstate="print"/>
          <a:srcRect/>
          <a:stretch>
            <a:fillRect/>
          </a:stretch>
        </p:blipFill>
        <p:spPr bwMode="auto">
          <a:xfrm>
            <a:off x="3707904" y="1988840"/>
            <a:ext cx="5149924" cy="2923829"/>
          </a:xfrm>
          <a:prstGeom prst="rect">
            <a:avLst/>
          </a:prstGeom>
          <a:noFill/>
        </p:spPr>
      </p:pic>
      <p:sp>
        <p:nvSpPr>
          <p:cNvPr id="2" name="Tytuł 1"/>
          <p:cNvSpPr>
            <a:spLocks noGrp="1"/>
          </p:cNvSpPr>
          <p:nvPr>
            <p:ph type="title"/>
          </p:nvPr>
        </p:nvSpPr>
        <p:spPr/>
        <p:txBody>
          <a:bodyPr>
            <a:noAutofit/>
          </a:bodyPr>
          <a:lstStyle/>
          <a:p>
            <a:r>
              <a:rPr lang="pl-PL" sz="8800" dirty="0" smtClean="0">
                <a:latin typeface="Perpetua" pitchFamily="18" charset="0"/>
              </a:rPr>
              <a:t>E-dodatki</a:t>
            </a:r>
            <a:endParaRPr lang="pl-PL" sz="8800" dirty="0">
              <a:latin typeface="Perpetua" pitchFamily="18" charset="0"/>
            </a:endParaRPr>
          </a:p>
        </p:txBody>
      </p:sp>
      <p:sp>
        <p:nvSpPr>
          <p:cNvPr id="3" name="pole tekstowe 2"/>
          <p:cNvSpPr txBox="1"/>
          <p:nvPr/>
        </p:nvSpPr>
        <p:spPr>
          <a:xfrm>
            <a:off x="274320" y="1018902"/>
            <a:ext cx="4933014" cy="6309420"/>
          </a:xfrm>
          <a:prstGeom prst="rect">
            <a:avLst/>
          </a:prstGeom>
          <a:noFill/>
        </p:spPr>
        <p:txBody>
          <a:bodyPr wrap="square" rtlCol="0">
            <a:spAutoFit/>
          </a:bodyPr>
          <a:lstStyle/>
          <a:p>
            <a:r>
              <a:rPr lang="pl-PL" sz="2400" dirty="0" smtClean="0">
                <a:latin typeface="Perpetua" pitchFamily="18" charset="0"/>
              </a:rPr>
              <a:t>Numer E – kod chemicznego dodatku do żywności uznanego przez wyspecjalizowane instytucje Unii Europejskiej za bezpieczny i dozwolony do użycia. Nazwa pochodzi od kontynentu (Europy). </a:t>
            </a:r>
          </a:p>
          <a:p>
            <a:r>
              <a:rPr lang="pl-PL" sz="2400" dirty="0" smtClean="0">
                <a:latin typeface="Perpetua" pitchFamily="18" charset="0"/>
              </a:rPr>
              <a:t>Wykaz </a:t>
            </a:r>
            <a:r>
              <a:rPr lang="pl-PL" sz="2400" dirty="0">
                <a:latin typeface="Perpetua" pitchFamily="18" charset="0"/>
              </a:rPr>
              <a:t>tych numerów (zwany listą E) jest sporządzany przez Europejski Urząd ds. Bezpieczeństwa </a:t>
            </a:r>
            <a:r>
              <a:rPr lang="pl-PL" sz="2400" dirty="0" smtClean="0">
                <a:latin typeface="Perpetua" pitchFamily="18" charset="0"/>
              </a:rPr>
              <a:t>Żywności </a:t>
            </a:r>
            <a:r>
              <a:rPr lang="pl-PL" sz="2400" dirty="0">
                <a:latin typeface="Perpetua" pitchFamily="18" charset="0"/>
              </a:rPr>
              <a:t>i następnie dołączany do odpowiedniej dyrektywy </a:t>
            </a:r>
            <a:r>
              <a:rPr lang="pl-PL" sz="2800" dirty="0">
                <a:latin typeface="Perpetua" pitchFamily="18" charset="0"/>
              </a:rPr>
              <a:t>Komisji Europejskiej, która podlega zaaprobowaniu przez Parlament Europejski. </a:t>
            </a:r>
            <a:endParaRPr lang="pl-PL" sz="2800" dirty="0" smtClean="0">
              <a:latin typeface="Perpetua" pitchFamily="18" charset="0"/>
            </a:endParaRPr>
          </a:p>
          <a:p>
            <a:endParaRPr lang="pl-PL" sz="2800" dirty="0">
              <a:latin typeface="Perpetua"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1520" y="260648"/>
            <a:ext cx="8640960" cy="707886"/>
          </a:xfrm>
          <a:prstGeom prst="rect">
            <a:avLst/>
          </a:prstGeom>
          <a:noFill/>
        </p:spPr>
        <p:txBody>
          <a:bodyPr wrap="square" rtlCol="0">
            <a:spAutoFit/>
          </a:bodyPr>
          <a:lstStyle/>
          <a:p>
            <a:r>
              <a:rPr lang="pl-PL" sz="4000" dirty="0" smtClean="0">
                <a:latin typeface="Perpetua" pitchFamily="18" charset="0"/>
              </a:rPr>
              <a:t>Dodatek może być dopisany do listy, gdy:</a:t>
            </a:r>
            <a:endParaRPr lang="pl-PL" sz="4000" dirty="0">
              <a:latin typeface="Perpetua" pitchFamily="18" charset="0"/>
            </a:endParaRPr>
          </a:p>
        </p:txBody>
      </p:sp>
      <p:sp>
        <p:nvSpPr>
          <p:cNvPr id="3" name="pole tekstowe 2"/>
          <p:cNvSpPr txBox="1"/>
          <p:nvPr/>
        </p:nvSpPr>
        <p:spPr>
          <a:xfrm>
            <a:off x="251520" y="1124744"/>
            <a:ext cx="8640960" cy="2062103"/>
          </a:xfrm>
          <a:prstGeom prst="rect">
            <a:avLst/>
          </a:prstGeom>
          <a:noFill/>
        </p:spPr>
        <p:txBody>
          <a:bodyPr wrap="square" rtlCol="0">
            <a:spAutoFit/>
          </a:bodyPr>
          <a:lstStyle/>
          <a:p>
            <a:pPr>
              <a:buFont typeface="Wingdings" pitchFamily="2" charset="2"/>
              <a:buChar char="v"/>
            </a:pPr>
            <a:r>
              <a:rPr lang="pl-PL" sz="3200" dirty="0">
                <a:latin typeface="Perpetua" pitchFamily="18" charset="0"/>
              </a:rPr>
              <a:t>istnieje technologiczna konieczność jego </a:t>
            </a:r>
            <a:r>
              <a:rPr lang="pl-PL" sz="3200" dirty="0" smtClean="0">
                <a:latin typeface="Perpetua" pitchFamily="18" charset="0"/>
              </a:rPr>
              <a:t>użycia</a:t>
            </a:r>
          </a:p>
          <a:p>
            <a:pPr>
              <a:buFont typeface="Wingdings" pitchFamily="2" charset="2"/>
              <a:buChar char="v"/>
            </a:pPr>
            <a:r>
              <a:rPr lang="pl-PL" sz="3200" dirty="0">
                <a:latin typeface="Perpetua" pitchFamily="18" charset="0"/>
              </a:rPr>
              <a:t>nie służy on do wprowadzania w błąd </a:t>
            </a:r>
            <a:r>
              <a:rPr lang="pl-PL" sz="3200" dirty="0" smtClean="0">
                <a:latin typeface="Perpetua" pitchFamily="18" charset="0"/>
              </a:rPr>
              <a:t>konsumentów</a:t>
            </a:r>
          </a:p>
          <a:p>
            <a:pPr>
              <a:buFont typeface="Wingdings" pitchFamily="2" charset="2"/>
              <a:buChar char="v"/>
            </a:pPr>
            <a:r>
              <a:rPr lang="pl-PL" sz="3200" dirty="0">
                <a:latin typeface="Perpetua" pitchFamily="18" charset="0"/>
              </a:rPr>
              <a:t>udowodniono, że jego użycie nie stanowi ryzyka dla zdrowia konsumenta.</a:t>
            </a:r>
          </a:p>
        </p:txBody>
      </p:sp>
      <p:pic>
        <p:nvPicPr>
          <p:cNvPr id="33794" name="Picture 2" descr="Podobny obraz"/>
          <p:cNvPicPr>
            <a:picLocks noChangeAspect="1" noChangeArrowheads="1"/>
          </p:cNvPicPr>
          <p:nvPr/>
        </p:nvPicPr>
        <p:blipFill>
          <a:blip r:embed="rId2" cstate="print"/>
          <a:srcRect/>
          <a:stretch>
            <a:fillRect/>
          </a:stretch>
        </p:blipFill>
        <p:spPr bwMode="auto">
          <a:xfrm>
            <a:off x="979714" y="4219303"/>
            <a:ext cx="7732237" cy="2414973"/>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60648"/>
            <a:ext cx="9144000" cy="1143000"/>
          </a:xfrm>
        </p:spPr>
        <p:txBody>
          <a:bodyPr>
            <a:noAutofit/>
          </a:bodyPr>
          <a:lstStyle/>
          <a:p>
            <a:r>
              <a:rPr lang="pl-PL" sz="8000" dirty="0" smtClean="0">
                <a:latin typeface="Perpetua" pitchFamily="18" charset="0"/>
              </a:rPr>
              <a:t>Wykaz e-dodatków</a:t>
            </a:r>
            <a:endParaRPr lang="pl-PL" sz="8000" dirty="0">
              <a:latin typeface="Perpetua" pitchFamily="18" charset="0"/>
            </a:endParaRPr>
          </a:p>
        </p:txBody>
      </p:sp>
      <p:sp>
        <p:nvSpPr>
          <p:cNvPr id="3" name="pole tekstowe 2"/>
          <p:cNvSpPr txBox="1"/>
          <p:nvPr/>
        </p:nvSpPr>
        <p:spPr>
          <a:xfrm>
            <a:off x="0" y="1309247"/>
            <a:ext cx="9144000" cy="4031873"/>
          </a:xfrm>
          <a:prstGeom prst="rect">
            <a:avLst/>
          </a:prstGeom>
          <a:noFill/>
        </p:spPr>
        <p:txBody>
          <a:bodyPr wrap="square" rtlCol="0">
            <a:spAutoFit/>
          </a:bodyPr>
          <a:lstStyle/>
          <a:p>
            <a:pPr algn="ctr"/>
            <a:r>
              <a:rPr lang="pl-PL" sz="3200" dirty="0">
                <a:latin typeface="Perpetua" pitchFamily="18" charset="0"/>
              </a:rPr>
              <a:t>100–199 </a:t>
            </a:r>
            <a:r>
              <a:rPr lang="pl-PL" sz="3200" dirty="0" smtClean="0">
                <a:latin typeface="Perpetua" pitchFamily="18" charset="0"/>
              </a:rPr>
              <a:t>barwniki</a:t>
            </a:r>
          </a:p>
          <a:p>
            <a:pPr algn="ctr"/>
            <a:r>
              <a:rPr lang="pl-PL" sz="3200" dirty="0" smtClean="0">
                <a:latin typeface="Perpetua" pitchFamily="18" charset="0"/>
              </a:rPr>
              <a:t> </a:t>
            </a:r>
            <a:r>
              <a:rPr lang="pl-PL" sz="3200" dirty="0">
                <a:latin typeface="Perpetua" pitchFamily="18" charset="0"/>
              </a:rPr>
              <a:t>200–299 </a:t>
            </a:r>
            <a:r>
              <a:rPr lang="pl-PL" sz="3200" dirty="0" smtClean="0">
                <a:latin typeface="Perpetua" pitchFamily="18" charset="0"/>
              </a:rPr>
              <a:t>konserwanty</a:t>
            </a:r>
          </a:p>
          <a:p>
            <a:pPr algn="ctr"/>
            <a:r>
              <a:rPr lang="pl-PL" sz="3200" dirty="0" smtClean="0">
                <a:latin typeface="Perpetua" pitchFamily="18" charset="0"/>
              </a:rPr>
              <a:t> </a:t>
            </a:r>
            <a:r>
              <a:rPr lang="pl-PL" sz="3200" dirty="0">
                <a:latin typeface="Perpetua" pitchFamily="18" charset="0"/>
              </a:rPr>
              <a:t>300–399 przeciwutleniacze i regulatory </a:t>
            </a:r>
            <a:r>
              <a:rPr lang="pl-PL" sz="3200" dirty="0" smtClean="0">
                <a:latin typeface="Perpetua" pitchFamily="18" charset="0"/>
              </a:rPr>
              <a:t>kwasowości</a:t>
            </a:r>
          </a:p>
          <a:p>
            <a:pPr algn="ctr"/>
            <a:r>
              <a:rPr lang="pl-PL" sz="3200" dirty="0" smtClean="0">
                <a:latin typeface="Perpetua" pitchFamily="18" charset="0"/>
              </a:rPr>
              <a:t> </a:t>
            </a:r>
            <a:r>
              <a:rPr lang="pl-PL" sz="3200" dirty="0">
                <a:latin typeface="Perpetua" pitchFamily="18" charset="0"/>
              </a:rPr>
              <a:t>400–499 emulgatory, środki spulchniające, żelujące itp</a:t>
            </a:r>
            <a:r>
              <a:rPr lang="pl-PL" sz="3200" dirty="0" smtClean="0">
                <a:latin typeface="Perpetua" pitchFamily="18" charset="0"/>
              </a:rPr>
              <a:t>.</a:t>
            </a:r>
          </a:p>
          <a:p>
            <a:pPr algn="ctr"/>
            <a:r>
              <a:rPr lang="pl-PL" sz="3200" dirty="0" smtClean="0">
                <a:latin typeface="Perpetua" pitchFamily="18" charset="0"/>
              </a:rPr>
              <a:t> </a:t>
            </a:r>
            <a:r>
              <a:rPr lang="pl-PL" sz="3200" dirty="0">
                <a:latin typeface="Perpetua" pitchFamily="18" charset="0"/>
              </a:rPr>
              <a:t>500–599 środki </a:t>
            </a:r>
            <a:r>
              <a:rPr lang="pl-PL" sz="3200" dirty="0" smtClean="0">
                <a:latin typeface="Perpetua" pitchFamily="18" charset="0"/>
              </a:rPr>
              <a:t>pomocnicze</a:t>
            </a:r>
          </a:p>
          <a:p>
            <a:pPr algn="ctr"/>
            <a:r>
              <a:rPr lang="pl-PL" sz="3200" dirty="0" smtClean="0">
                <a:latin typeface="Perpetua" pitchFamily="18" charset="0"/>
              </a:rPr>
              <a:t> </a:t>
            </a:r>
            <a:r>
              <a:rPr lang="pl-PL" sz="3200" dirty="0">
                <a:latin typeface="Perpetua" pitchFamily="18" charset="0"/>
              </a:rPr>
              <a:t>600–699 wzmacniacze </a:t>
            </a:r>
            <a:r>
              <a:rPr lang="pl-PL" sz="3200" dirty="0" smtClean="0">
                <a:latin typeface="Perpetua" pitchFamily="18" charset="0"/>
              </a:rPr>
              <a:t>smaku</a:t>
            </a:r>
          </a:p>
          <a:p>
            <a:pPr algn="ctr"/>
            <a:r>
              <a:rPr lang="pl-PL" sz="3200" dirty="0" smtClean="0">
                <a:latin typeface="Perpetua" pitchFamily="18" charset="0"/>
              </a:rPr>
              <a:t> </a:t>
            </a:r>
            <a:r>
              <a:rPr lang="pl-PL" sz="3200" dirty="0">
                <a:latin typeface="Perpetua" pitchFamily="18" charset="0"/>
              </a:rPr>
              <a:t>900–999 środki słodzące, nabłyszczające i inne 1000–1999 stabilizatory, konserwanty, zagęstniki i inne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548680"/>
            <a:ext cx="8229600" cy="1143000"/>
          </a:xfrm>
        </p:spPr>
        <p:txBody>
          <a:bodyPr>
            <a:noAutofit/>
          </a:bodyPr>
          <a:lstStyle/>
          <a:p>
            <a:r>
              <a:rPr lang="pl-PL" sz="5400" dirty="0" smtClean="0">
                <a:latin typeface="Perpetua" pitchFamily="18" charset="0"/>
              </a:rPr>
              <a:t>Przykłady e-dodatków i zagrożenia z nimi związane</a:t>
            </a:r>
            <a:endParaRPr lang="pl-PL" sz="5400" dirty="0">
              <a:latin typeface="Perpetua" pitchFamily="18" charset="0"/>
            </a:endParaRPr>
          </a:p>
        </p:txBody>
      </p:sp>
      <p:sp>
        <p:nvSpPr>
          <p:cNvPr id="3" name="pole tekstowe 2"/>
          <p:cNvSpPr txBox="1"/>
          <p:nvPr/>
        </p:nvSpPr>
        <p:spPr>
          <a:xfrm>
            <a:off x="160080" y="1595021"/>
            <a:ext cx="8568952" cy="5262979"/>
          </a:xfrm>
          <a:prstGeom prst="rect">
            <a:avLst/>
          </a:prstGeom>
          <a:noFill/>
        </p:spPr>
        <p:txBody>
          <a:bodyPr wrap="square" rtlCol="0">
            <a:spAutoFit/>
          </a:bodyPr>
          <a:lstStyle/>
          <a:p>
            <a:r>
              <a:rPr lang="pl-PL" sz="2800" b="1" dirty="0" err="1" smtClean="0">
                <a:latin typeface="Perpetua" pitchFamily="18" charset="0"/>
              </a:rPr>
              <a:t>Tartrazyna</a:t>
            </a:r>
            <a:r>
              <a:rPr lang="pl-PL" sz="2800" b="1" dirty="0" smtClean="0">
                <a:latin typeface="Perpetua" pitchFamily="18" charset="0"/>
              </a:rPr>
              <a:t> ( E102)- </a:t>
            </a:r>
            <a:r>
              <a:rPr lang="pl-PL" sz="2800" dirty="0" smtClean="0">
                <a:latin typeface="Perpetua" pitchFamily="18" charset="0"/>
              </a:rPr>
              <a:t>barwnik wyprodukowany chemicznie odpowiadający za kolor cytrusowo </a:t>
            </a:r>
            <a:r>
              <a:rPr lang="pl-PL" sz="2800" dirty="0">
                <a:latin typeface="Perpetua" pitchFamily="18" charset="0"/>
              </a:rPr>
              <a:t>ż</a:t>
            </a:r>
            <a:r>
              <a:rPr lang="pl-PL" sz="2800" dirty="0" smtClean="0">
                <a:latin typeface="Perpetua" pitchFamily="18" charset="0"/>
              </a:rPr>
              <a:t>ółty; groźny dla alergików; w wysokich dawkach szkodliwie działa na genom, wywołuje raka, uszkadza system immunologiczny</a:t>
            </a:r>
          </a:p>
          <a:p>
            <a:r>
              <a:rPr lang="pl-PL" sz="2800" b="1" dirty="0" err="1" smtClean="0">
                <a:latin typeface="Perpetua" pitchFamily="18" charset="0"/>
              </a:rPr>
              <a:t>Butylohydroksyanizol</a:t>
            </a:r>
            <a:r>
              <a:rPr lang="pl-PL" sz="2800" b="1" dirty="0" smtClean="0">
                <a:latin typeface="Perpetua" pitchFamily="18" charset="0"/>
              </a:rPr>
              <a:t> (BHA) (E320)- </a:t>
            </a:r>
            <a:r>
              <a:rPr lang="pl-PL" sz="2800" dirty="0" smtClean="0">
                <a:latin typeface="Perpetua" pitchFamily="18" charset="0"/>
              </a:rPr>
              <a:t>sztuczny antyoksydant chemicznie spokrewniony ze środkiem dezynfekującym i chroniącym drewno; w dużych ilościach może prowadzić do sinicy zagrażającej życiu, niedoboru tlenu w komórkach, ma działania rakotwórcze </a:t>
            </a:r>
          </a:p>
          <a:p>
            <a:endParaRPr lang="pl-PL" sz="2800" dirty="0" smtClean="0">
              <a:latin typeface="Perpetua" pitchFamily="18" charset="0"/>
            </a:endParaRPr>
          </a:p>
          <a:p>
            <a:endParaRPr lang="pl-PL" sz="2800" dirty="0">
              <a:latin typeface="Perpetua" pitchFamily="18" charset="0"/>
            </a:endParaRPr>
          </a:p>
          <a:p>
            <a:endParaRPr lang="pl-PL" sz="2800" dirty="0">
              <a:latin typeface="Perpetua"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s://scontent.fwaw3-1.fna.fbcdn.net/v/t1.15752-9/s2048x2048/32440540_759569124252565_4863283493230084096_n.jpg?_nc_cat=0&amp;oh=289d90e6a05cba44d75e2c6c5b8624fb&amp;oe=5B8D50EA"/>
          <p:cNvPicPr>
            <a:picLocks noChangeAspect="1" noChangeArrowheads="1"/>
          </p:cNvPicPr>
          <p:nvPr/>
        </p:nvPicPr>
        <p:blipFill>
          <a:blip r:embed="rId2" cstate="print"/>
          <a:srcRect/>
          <a:stretch>
            <a:fillRect/>
          </a:stretch>
        </p:blipFill>
        <p:spPr bwMode="auto">
          <a:xfrm>
            <a:off x="3750702" y="2259874"/>
            <a:ext cx="5188681" cy="4418487"/>
          </a:xfrm>
          <a:prstGeom prst="rect">
            <a:avLst/>
          </a:prstGeom>
          <a:noFill/>
        </p:spPr>
      </p:pic>
      <p:sp>
        <p:nvSpPr>
          <p:cNvPr id="2" name="Tytuł 1"/>
          <p:cNvSpPr>
            <a:spLocks noGrp="1"/>
          </p:cNvSpPr>
          <p:nvPr>
            <p:ph type="title"/>
          </p:nvPr>
        </p:nvSpPr>
        <p:spPr>
          <a:xfrm>
            <a:off x="467544" y="0"/>
            <a:ext cx="8229600" cy="1143000"/>
          </a:xfrm>
        </p:spPr>
        <p:txBody>
          <a:bodyPr>
            <a:noAutofit/>
          </a:bodyPr>
          <a:lstStyle/>
          <a:p>
            <a:r>
              <a:rPr lang="pl-PL" sz="8000" dirty="0" smtClean="0">
                <a:latin typeface="Perpetua" pitchFamily="18" charset="0"/>
              </a:rPr>
              <a:t>Wywiad</a:t>
            </a:r>
            <a:endParaRPr lang="pl-PL" sz="8000" dirty="0">
              <a:latin typeface="Perpetua" pitchFamily="18" charset="0"/>
            </a:endParaRPr>
          </a:p>
        </p:txBody>
      </p:sp>
      <p:sp>
        <p:nvSpPr>
          <p:cNvPr id="3" name="pole tekstowe 2"/>
          <p:cNvSpPr txBox="1"/>
          <p:nvPr/>
        </p:nvSpPr>
        <p:spPr>
          <a:xfrm>
            <a:off x="0" y="1052736"/>
            <a:ext cx="8964488" cy="3416320"/>
          </a:xfrm>
          <a:prstGeom prst="rect">
            <a:avLst/>
          </a:prstGeom>
          <a:noFill/>
        </p:spPr>
        <p:txBody>
          <a:bodyPr wrap="square" rtlCol="0">
            <a:spAutoFit/>
          </a:bodyPr>
          <a:lstStyle/>
          <a:p>
            <a:r>
              <a:rPr lang="pl-PL" sz="3600" dirty="0" smtClean="0">
                <a:latin typeface="Perpetua" pitchFamily="18" charset="0"/>
              </a:rPr>
              <a:t>Aby bardziej pogłębić naszą wiedzę na temat chemii w żywności, </a:t>
            </a:r>
          </a:p>
          <a:p>
            <a:r>
              <a:rPr lang="pl-PL" sz="3600" dirty="0" smtClean="0">
                <a:latin typeface="Perpetua" pitchFamily="18" charset="0"/>
              </a:rPr>
              <a:t>Przeprowadziłyśmy </a:t>
            </a:r>
          </a:p>
          <a:p>
            <a:r>
              <a:rPr lang="pl-PL" sz="3600" dirty="0" smtClean="0">
                <a:latin typeface="Perpetua" pitchFamily="18" charset="0"/>
              </a:rPr>
              <a:t>wywiad z Panią </a:t>
            </a:r>
          </a:p>
          <a:p>
            <a:r>
              <a:rPr lang="pl-PL" sz="3600" dirty="0" smtClean="0">
                <a:latin typeface="Perpetua" pitchFamily="18" charset="0"/>
              </a:rPr>
              <a:t>dietetyk- </a:t>
            </a:r>
          </a:p>
          <a:p>
            <a:r>
              <a:rPr lang="pl-PL" sz="3600" dirty="0" smtClean="0">
                <a:latin typeface="Perpetua" pitchFamily="18" charset="0"/>
              </a:rPr>
              <a:t>Jolantą Rosińską.</a:t>
            </a:r>
            <a:endParaRPr lang="pl-PL" sz="3600" dirty="0">
              <a:latin typeface="Perpetua"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Znalezione obrazy dla zapytania odświeżacz powietrza"/>
          <p:cNvPicPr>
            <a:picLocks noChangeAspect="1" noChangeArrowheads="1"/>
          </p:cNvPicPr>
          <p:nvPr/>
        </p:nvPicPr>
        <p:blipFill>
          <a:blip r:embed="rId2" cstate="print"/>
          <a:srcRect/>
          <a:stretch>
            <a:fillRect/>
          </a:stretch>
        </p:blipFill>
        <p:spPr bwMode="auto">
          <a:xfrm>
            <a:off x="5381897" y="3219993"/>
            <a:ext cx="2758893" cy="2758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Symbol zastępczy zawartości 2"/>
          <p:cNvSpPr>
            <a:spLocks noGrp="1"/>
          </p:cNvSpPr>
          <p:nvPr>
            <p:ph sz="quarter" idx="1"/>
          </p:nvPr>
        </p:nvSpPr>
        <p:spPr>
          <a:noFill/>
        </p:spPr>
        <p:txBody>
          <a:bodyPr/>
          <a:lstStyle/>
          <a:p>
            <a:r>
              <a:rPr lang="pl-PL" u="sng" dirty="0" smtClean="0"/>
              <a:t>Odświeżacze powietrza</a:t>
            </a:r>
            <a:r>
              <a:rPr lang="pl-PL" dirty="0" smtClean="0"/>
              <a:t> w aerozolu także zawierają związki chemiczne szkodliwe dla zdrowia.</a:t>
            </a:r>
            <a:br>
              <a:rPr lang="pl-PL" dirty="0" smtClean="0"/>
            </a:br>
            <a:r>
              <a:rPr lang="pl-PL" dirty="0" smtClean="0"/>
              <a:t>Jeżeli nie są stosowane w odpowiedni sposób, mogą sprawić, że domowe środowisko stanie się </a:t>
            </a:r>
            <a:r>
              <a:rPr lang="pl-PL" b="1" dirty="0" smtClean="0"/>
              <a:t>bardzo niebezpiecznym miejscem</a:t>
            </a:r>
            <a:r>
              <a:rPr lang="pl-PL" dirty="0" smtClean="0"/>
              <a:t>.</a:t>
            </a:r>
          </a:p>
          <a:p>
            <a:endParaRPr lang="pl-PL"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1520" y="332656"/>
            <a:ext cx="8640960" cy="6647974"/>
          </a:xfrm>
          <a:prstGeom prst="rect">
            <a:avLst/>
          </a:prstGeom>
          <a:noFill/>
        </p:spPr>
        <p:txBody>
          <a:bodyPr wrap="square" rtlCol="0">
            <a:spAutoFit/>
          </a:bodyPr>
          <a:lstStyle/>
          <a:p>
            <a:r>
              <a:rPr lang="pl-PL" sz="2000" b="1" dirty="0" smtClean="0">
                <a:latin typeface="Perpetua" pitchFamily="18" charset="0"/>
              </a:rPr>
              <a:t>Które barwniki spożywcze są dla nas najbardziej niebezpieczne?</a:t>
            </a:r>
          </a:p>
          <a:p>
            <a:r>
              <a:rPr lang="pl-PL" sz="2000" i="1" dirty="0" smtClean="0">
                <a:latin typeface="Perpetua" pitchFamily="18" charset="0"/>
              </a:rPr>
              <a:t>Zdecydowanie należy unikać takich barwników jak: </a:t>
            </a:r>
            <a:r>
              <a:rPr lang="pl-PL" sz="2000" i="1" dirty="0" err="1" smtClean="0">
                <a:latin typeface="Perpetua" pitchFamily="18" charset="0"/>
              </a:rPr>
              <a:t>tartrazyna</a:t>
            </a:r>
            <a:r>
              <a:rPr lang="pl-PL" sz="2000" i="1" dirty="0" smtClean="0">
                <a:latin typeface="Perpetua" pitchFamily="18" charset="0"/>
              </a:rPr>
              <a:t>(E102), żółcień </a:t>
            </a:r>
            <a:r>
              <a:rPr lang="pl-PL" sz="2000" i="1" dirty="0" err="1" smtClean="0">
                <a:latin typeface="Perpetua" pitchFamily="18" charset="0"/>
              </a:rPr>
              <a:t>chinoliowa</a:t>
            </a:r>
            <a:r>
              <a:rPr lang="pl-PL" sz="2000" i="1" dirty="0" smtClean="0">
                <a:latin typeface="Perpetua" pitchFamily="18" charset="0"/>
              </a:rPr>
              <a:t>(E104), żółcień pomarańczowa(E110), </a:t>
            </a:r>
            <a:r>
              <a:rPr lang="pl-PL" sz="2000" i="1" dirty="0" err="1" smtClean="0">
                <a:latin typeface="Perpetua" pitchFamily="18" charset="0"/>
              </a:rPr>
              <a:t>azorubina</a:t>
            </a:r>
            <a:r>
              <a:rPr lang="pl-PL" sz="2000" i="1" dirty="0" smtClean="0">
                <a:latin typeface="Perpetua" pitchFamily="18" charset="0"/>
              </a:rPr>
              <a:t>(E122), czerwień koszenilowa(E124), </a:t>
            </a:r>
            <a:r>
              <a:rPr lang="pl-PL" sz="2000" i="1" dirty="0" err="1" smtClean="0">
                <a:latin typeface="Perpetua" pitchFamily="18" charset="0"/>
              </a:rPr>
              <a:t>czerień</a:t>
            </a:r>
            <a:r>
              <a:rPr lang="pl-PL" sz="2000" i="1" dirty="0" smtClean="0">
                <a:latin typeface="Perpetua" pitchFamily="18" charset="0"/>
              </a:rPr>
              <a:t> </a:t>
            </a:r>
            <a:r>
              <a:rPr lang="pl-PL" sz="2000" i="1" dirty="0" err="1" smtClean="0">
                <a:latin typeface="Perpetua" pitchFamily="18" charset="0"/>
              </a:rPr>
              <a:t>Allura</a:t>
            </a:r>
            <a:r>
              <a:rPr lang="pl-PL" sz="2000" i="1" dirty="0" smtClean="0">
                <a:latin typeface="Perpetua" pitchFamily="18" charset="0"/>
              </a:rPr>
              <a:t>( E129), błękit patentowy(E131) i zieleń </a:t>
            </a:r>
            <a:r>
              <a:rPr lang="pl-PL" sz="2000" i="1" dirty="0" err="1" smtClean="0">
                <a:latin typeface="Perpetua" pitchFamily="18" charset="0"/>
              </a:rPr>
              <a:t>lisaminowa</a:t>
            </a:r>
            <a:r>
              <a:rPr lang="pl-PL" sz="2000" i="1" dirty="0" smtClean="0">
                <a:latin typeface="Perpetua" pitchFamily="18" charset="0"/>
              </a:rPr>
              <a:t> (E142).</a:t>
            </a:r>
          </a:p>
          <a:p>
            <a:endParaRPr lang="pl-PL" sz="2000" b="1" dirty="0" smtClean="0">
              <a:latin typeface="Perpetua" pitchFamily="18" charset="0"/>
            </a:endParaRPr>
          </a:p>
          <a:p>
            <a:r>
              <a:rPr lang="pl-PL" sz="2000" b="1" dirty="0" smtClean="0">
                <a:latin typeface="Perpetua" pitchFamily="18" charset="0"/>
              </a:rPr>
              <a:t>Czy to prawda, że każdy produkt przed trafieniem do sklepu był wcześniej badany w laboratorium?</a:t>
            </a:r>
          </a:p>
          <a:p>
            <a:r>
              <a:rPr lang="pl-PL" sz="2000" i="1" dirty="0" err="1" smtClean="0">
                <a:latin typeface="Perpetua" pitchFamily="18" charset="0"/>
              </a:rPr>
              <a:t>Więkoszość</a:t>
            </a:r>
            <a:r>
              <a:rPr lang="pl-PL" sz="2000" i="1" dirty="0" smtClean="0">
                <a:latin typeface="Perpetua" pitchFamily="18" charset="0"/>
              </a:rPr>
              <a:t> </a:t>
            </a:r>
            <a:r>
              <a:rPr lang="pl-PL" sz="2000" i="1" dirty="0" err="1" smtClean="0">
                <a:latin typeface="Perpetua" pitchFamily="18" charset="0"/>
              </a:rPr>
              <a:t>prod</a:t>
            </a:r>
            <a:r>
              <a:rPr lang="pl-PL" sz="2000" i="1" dirty="0" smtClean="0">
                <a:latin typeface="Perpetua" pitchFamily="18" charset="0"/>
              </a:rPr>
              <a:t>. </a:t>
            </a:r>
            <a:r>
              <a:rPr lang="pl-PL" sz="2000" i="1" dirty="0">
                <a:latin typeface="Perpetua" pitchFamily="18" charset="0"/>
              </a:rPr>
              <a:t>s</a:t>
            </a:r>
            <a:r>
              <a:rPr lang="pl-PL" sz="2000" i="1" dirty="0" smtClean="0">
                <a:latin typeface="Perpetua" pitchFamily="18" charset="0"/>
              </a:rPr>
              <a:t>pożywczych  podlega badaniom laboratoryjnym. Wyjątkiem jest np. pieczywo od lokalnych producentów. Z każdej wyprodukowanej serii produktów bada się przykładowo 0,1 część wszystkich w celu zaoszczędzenia czasu. </a:t>
            </a:r>
          </a:p>
          <a:p>
            <a:endParaRPr lang="pl-PL" sz="2300" b="1" dirty="0" smtClean="0">
              <a:latin typeface="Perpetua" pitchFamily="18" charset="0"/>
            </a:endParaRPr>
          </a:p>
          <a:p>
            <a:r>
              <a:rPr lang="pl-PL" sz="2000" b="1" dirty="0" smtClean="0">
                <a:latin typeface="Perpetua" pitchFamily="18" charset="0"/>
              </a:rPr>
              <a:t>Która grupa e-dodatków jest dla nas najbardziej szkodliwa?</a:t>
            </a:r>
          </a:p>
          <a:p>
            <a:r>
              <a:rPr lang="pl-PL" sz="2000" i="1" dirty="0" smtClean="0">
                <a:latin typeface="Perpetua" pitchFamily="18" charset="0"/>
              </a:rPr>
              <a:t>W każdej grupie znajdują się ,,przedstawiciele’’ najbardziej szkodliwych e-dodatków. Przykładem są </a:t>
            </a:r>
            <a:r>
              <a:rPr lang="pl-PL" sz="2000" i="1" u="sng" dirty="0" err="1" smtClean="0">
                <a:latin typeface="Perpetua" pitchFamily="18" charset="0"/>
              </a:rPr>
              <a:t>erytrozyna</a:t>
            </a:r>
            <a:r>
              <a:rPr lang="pl-PL" sz="2000" i="1" u="sng" dirty="0" smtClean="0">
                <a:latin typeface="Perpetua" pitchFamily="18" charset="0"/>
              </a:rPr>
              <a:t>(E127) </a:t>
            </a:r>
            <a:r>
              <a:rPr lang="pl-PL" sz="2000" i="1" dirty="0" smtClean="0">
                <a:latin typeface="Perpetua" pitchFamily="18" charset="0"/>
              </a:rPr>
              <a:t>w herbatnikach, biszkoptach, konserwowanych wiśniach, </a:t>
            </a:r>
            <a:r>
              <a:rPr lang="pl-PL" sz="2000" i="1" u="sng" dirty="0" smtClean="0">
                <a:latin typeface="Perpetua" pitchFamily="18" charset="0"/>
              </a:rPr>
              <a:t>sacharyna(E954) </a:t>
            </a:r>
            <a:r>
              <a:rPr lang="pl-PL" sz="2000" i="1" dirty="0" smtClean="0">
                <a:latin typeface="Perpetua" pitchFamily="18" charset="0"/>
              </a:rPr>
              <a:t>w słodzikach, napojach, </a:t>
            </a:r>
            <a:r>
              <a:rPr lang="pl-PL" sz="2000" i="1" u="sng" dirty="0" smtClean="0">
                <a:latin typeface="Perpetua" pitchFamily="18" charset="0"/>
              </a:rPr>
              <a:t>błękit pantotenowy(E131) </a:t>
            </a:r>
            <a:r>
              <a:rPr lang="pl-PL" sz="2000" i="1" dirty="0" smtClean="0">
                <a:latin typeface="Perpetua" pitchFamily="18" charset="0"/>
              </a:rPr>
              <a:t>w gazowanych napojach, lodach, galaretkach, </a:t>
            </a:r>
            <a:r>
              <a:rPr lang="pl-PL" sz="2000" i="1" u="sng" dirty="0" smtClean="0">
                <a:latin typeface="Perpetua" pitchFamily="18" charset="0"/>
              </a:rPr>
              <a:t>czerwień </a:t>
            </a:r>
            <a:r>
              <a:rPr lang="pl-PL" sz="2000" i="1" u="sng" dirty="0" err="1" smtClean="0">
                <a:latin typeface="Perpetua" pitchFamily="18" charset="0"/>
              </a:rPr>
              <a:t>Allura</a:t>
            </a:r>
            <a:r>
              <a:rPr lang="pl-PL" sz="2000" i="1" u="sng" dirty="0" smtClean="0">
                <a:latin typeface="Perpetua" pitchFamily="18" charset="0"/>
              </a:rPr>
              <a:t>(E129)</a:t>
            </a:r>
            <a:r>
              <a:rPr lang="pl-PL" sz="2000" i="1" dirty="0" smtClean="0">
                <a:latin typeface="Perpetua" pitchFamily="18" charset="0"/>
              </a:rPr>
              <a:t> w żelkach, ciastkach i słodkich napojach, a także płatkach zbożowych.</a:t>
            </a:r>
          </a:p>
          <a:p>
            <a:endParaRPr lang="pl-PL" sz="2300" i="1" dirty="0">
              <a:latin typeface="Perpetua"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9512" y="260648"/>
            <a:ext cx="8712968" cy="5678478"/>
          </a:xfrm>
          <a:prstGeom prst="rect">
            <a:avLst/>
          </a:prstGeom>
          <a:noFill/>
        </p:spPr>
        <p:txBody>
          <a:bodyPr wrap="square" rtlCol="0">
            <a:spAutoFit/>
          </a:bodyPr>
          <a:lstStyle/>
          <a:p>
            <a:r>
              <a:rPr lang="pl-PL" sz="2000" b="1" dirty="0" smtClean="0">
                <a:latin typeface="Perpetua" pitchFamily="18" charset="0"/>
              </a:rPr>
              <a:t>Czy zawsze tańsze zamienniki są gorsze?</a:t>
            </a:r>
          </a:p>
          <a:p>
            <a:r>
              <a:rPr lang="pl-PL" sz="2000" i="1" dirty="0" smtClean="0">
                <a:latin typeface="Perpetua" pitchFamily="18" charset="0"/>
              </a:rPr>
              <a:t>Nie.  Wiadome jest, że za jakość produktu trzeba zapłacić trochę więcej, lecz często tańsze produkty są mniej przetworzone i spożywanie ich przynosi korzyści zdrowotne. </a:t>
            </a:r>
          </a:p>
          <a:p>
            <a:endParaRPr lang="pl-PL" sz="2000" i="1" dirty="0">
              <a:latin typeface="Perpetua" pitchFamily="18" charset="0"/>
            </a:endParaRPr>
          </a:p>
          <a:p>
            <a:r>
              <a:rPr lang="pl-PL" sz="2000" b="1" dirty="0" smtClean="0">
                <a:latin typeface="Perpetua" pitchFamily="18" charset="0"/>
              </a:rPr>
              <a:t>Po których opisach na etykiecie możemy rozpoznać, że produkt zawiera szkodliwe dla naszego organizmu substancje?</a:t>
            </a:r>
          </a:p>
          <a:p>
            <a:r>
              <a:rPr lang="pl-PL" sz="2000" i="1" dirty="0" smtClean="0">
                <a:latin typeface="Perpetua" pitchFamily="18" charset="0"/>
              </a:rPr>
              <a:t>Na etykietach należy patrzeć na datę ważności(im krótszy termin przydatności, tym lepiej), warunki przechowywania, wartości odżywcze( kalorie, wskazane dzienne spożycie), skład produktu(!! Im krótsza lista składu, tym lepiej) i właściwą nazwę produktu. Pamiętajmy, że jeżeli na pierwszym, drugim lub trzecim miejscu występuje cukier, nie kupuj- nie warto!</a:t>
            </a:r>
          </a:p>
          <a:p>
            <a:endParaRPr lang="pl-PL" sz="2000" i="1" dirty="0">
              <a:latin typeface="Perpetua" pitchFamily="18" charset="0"/>
            </a:endParaRPr>
          </a:p>
          <a:p>
            <a:r>
              <a:rPr lang="pl-PL" sz="2000" b="1" dirty="0" smtClean="0">
                <a:latin typeface="Perpetua" pitchFamily="18" charset="0"/>
              </a:rPr>
              <a:t>Jak e-dodatki wpływają na nasz </a:t>
            </a:r>
            <a:r>
              <a:rPr lang="pl-PL" sz="2000" b="1" dirty="0" err="1" smtClean="0">
                <a:latin typeface="Perpetua" pitchFamily="18" charset="0"/>
              </a:rPr>
              <a:t>orgaizm</a:t>
            </a:r>
            <a:r>
              <a:rPr lang="pl-PL" sz="2000" b="1" dirty="0" smtClean="0">
                <a:latin typeface="Perpetua" pitchFamily="18" charset="0"/>
              </a:rPr>
              <a:t>?</a:t>
            </a:r>
          </a:p>
          <a:p>
            <a:r>
              <a:rPr lang="pl-PL" sz="2000" i="1" dirty="0" smtClean="0">
                <a:latin typeface="Perpetua" pitchFamily="18" charset="0"/>
              </a:rPr>
              <a:t>Należy ograniczyć ilość spożywanych produktów </a:t>
            </a:r>
            <a:r>
              <a:rPr lang="pl-PL" sz="2000" i="1" dirty="0" err="1" smtClean="0">
                <a:latin typeface="Perpetua" pitchFamily="18" charset="0"/>
              </a:rPr>
              <a:t>zaiwrających</a:t>
            </a:r>
            <a:r>
              <a:rPr lang="pl-PL" sz="2000" i="1" dirty="0" smtClean="0">
                <a:latin typeface="Perpetua" pitchFamily="18" charset="0"/>
              </a:rPr>
              <a:t> dużą ilość e-dodatków, gdyż na skutek braku kontroli nad kupowanym przez nas jedzeniem może wiązać się z przykrymi konsekwencjami, np. zaburzenia trawienia, problemy z układem pokarmowym lub alergiami i chorobami.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23528" y="332656"/>
            <a:ext cx="8568952" cy="6555641"/>
          </a:xfrm>
          <a:prstGeom prst="rect">
            <a:avLst/>
          </a:prstGeom>
          <a:noFill/>
        </p:spPr>
        <p:txBody>
          <a:bodyPr wrap="square" rtlCol="0">
            <a:spAutoFit/>
          </a:bodyPr>
          <a:lstStyle/>
          <a:p>
            <a:r>
              <a:rPr lang="pl-PL" sz="2000" b="1" dirty="0" smtClean="0">
                <a:latin typeface="Perpetua" pitchFamily="18" charset="0"/>
              </a:rPr>
              <a:t>Jak możemy ustrzec się od produktów zawierających szkodliwe substancje chemiczne?</a:t>
            </a:r>
          </a:p>
          <a:p>
            <a:r>
              <a:rPr lang="pl-PL" sz="2000" i="1" dirty="0" smtClean="0">
                <a:latin typeface="Perpetua" pitchFamily="18" charset="0"/>
              </a:rPr>
              <a:t>Przede wszystkim czytajmy etykietki na opakowaniach, zwracajmy na nie uwagę.</a:t>
            </a:r>
          </a:p>
          <a:p>
            <a:endParaRPr lang="pl-PL" sz="2000" i="1" dirty="0">
              <a:latin typeface="Perpetua" pitchFamily="18" charset="0"/>
            </a:endParaRPr>
          </a:p>
          <a:p>
            <a:r>
              <a:rPr lang="pl-PL" sz="2000" b="1" dirty="0" smtClean="0">
                <a:latin typeface="Perpetua" pitchFamily="18" charset="0"/>
              </a:rPr>
              <a:t>Gdzie powinniśmy kupować produkty, aby były jak najmniej przetworzone?</a:t>
            </a:r>
          </a:p>
          <a:p>
            <a:r>
              <a:rPr lang="pl-PL" sz="2000" i="1" dirty="0" smtClean="0">
                <a:latin typeface="Perpetua" pitchFamily="18" charset="0"/>
              </a:rPr>
              <a:t>Najlepiej u zaprzyjaźnionych rolników na bazarkach, u małych producentów lokalnych. </a:t>
            </a:r>
          </a:p>
          <a:p>
            <a:endParaRPr lang="pl-PL" sz="2000" i="1" dirty="0">
              <a:latin typeface="Perpetua" pitchFamily="18" charset="0"/>
            </a:endParaRPr>
          </a:p>
          <a:p>
            <a:r>
              <a:rPr lang="pl-PL" sz="2000" b="1" dirty="0" smtClean="0">
                <a:latin typeface="Perpetua" pitchFamily="18" charset="0"/>
              </a:rPr>
              <a:t>Czy na etykiecie produktu  jest zawsze widoczny cały skład?</a:t>
            </a:r>
          </a:p>
          <a:p>
            <a:r>
              <a:rPr lang="pl-PL" sz="2000" i="1" dirty="0" smtClean="0">
                <a:latin typeface="Perpetua" pitchFamily="18" charset="0"/>
              </a:rPr>
              <a:t>Obowiązkiem jest umieszczanie na etykietach takich informacji jak: nazwa, wykaz wszystkich składników(wraz z alergenami czy dodatkami do żywności), zawartość netto, data minimalnej trwałości, warunki przechowywania lub przygotowania i dane producenta.</a:t>
            </a:r>
          </a:p>
          <a:p>
            <a:endParaRPr lang="pl-PL" sz="2000" i="1" dirty="0">
              <a:latin typeface="Perpetua" pitchFamily="18" charset="0"/>
            </a:endParaRPr>
          </a:p>
          <a:p>
            <a:r>
              <a:rPr lang="pl-PL" sz="2000" b="1" dirty="0" smtClean="0">
                <a:latin typeface="Perpetua" pitchFamily="18" charset="0"/>
              </a:rPr>
              <a:t>Czy produkty ,,BIO’’ faktycznie są zdrowsze?</a:t>
            </a:r>
          </a:p>
          <a:p>
            <a:r>
              <a:rPr lang="pl-PL" sz="2000" i="1" dirty="0" smtClean="0">
                <a:latin typeface="Perpetua" pitchFamily="18" charset="0"/>
              </a:rPr>
              <a:t>Wybierając żywność należy kierować się zasadą, by szukać zielonego listka.  Owoce i warzywa ekologiczne są niepryskane, więc często możemy zauważyć, że są mniejsze, bardziej krzywe lub mają ślady po ,,robaczku’’, jednak ich walory smakowe i zdrowotne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51520" y="260648"/>
            <a:ext cx="8640960" cy="446276"/>
          </a:xfrm>
          <a:prstGeom prst="rect">
            <a:avLst/>
          </a:prstGeom>
          <a:noFill/>
        </p:spPr>
        <p:txBody>
          <a:bodyPr wrap="square" rtlCol="0">
            <a:spAutoFit/>
          </a:bodyPr>
          <a:lstStyle/>
          <a:p>
            <a:r>
              <a:rPr lang="pl-PL" sz="2300" i="1" dirty="0" smtClean="0">
                <a:latin typeface="Perpetua" pitchFamily="18" charset="0"/>
              </a:rPr>
              <a:t>Przewyższają nad ich ,,niedostatkami urody’’, więc tak, są to produkty zdrowsze.</a:t>
            </a:r>
            <a:endParaRPr lang="pl-PL" sz="2300" i="1" dirty="0">
              <a:latin typeface="Perpetua" pitchFamily="18" charset="0"/>
            </a:endParaRPr>
          </a:p>
        </p:txBody>
      </p:sp>
      <p:sp>
        <p:nvSpPr>
          <p:cNvPr id="37890" name="AutoShape 2" descr="Znalezione obrazy dla zapytania eko jedzen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892" name="AutoShape 4" descr="Znalezione obrazy dla zapytania eko jedzen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37894" name="AutoShape 6" descr="Znalezione obrazy dla zapytania eko jedzeni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37896" name="Picture 8" descr="Znalezione obrazy dla zapytania eko jedzenie"/>
          <p:cNvPicPr>
            <a:picLocks noChangeAspect="1" noChangeArrowheads="1"/>
          </p:cNvPicPr>
          <p:nvPr/>
        </p:nvPicPr>
        <p:blipFill>
          <a:blip r:embed="rId2" cstate="print"/>
          <a:srcRect/>
          <a:stretch>
            <a:fillRect/>
          </a:stretch>
        </p:blipFill>
        <p:spPr bwMode="auto">
          <a:xfrm>
            <a:off x="251520" y="692697"/>
            <a:ext cx="5760640" cy="3840428"/>
          </a:xfrm>
          <a:prstGeom prst="rect">
            <a:avLst/>
          </a:prstGeom>
          <a:noFill/>
        </p:spPr>
      </p:pic>
      <p:pic>
        <p:nvPicPr>
          <p:cNvPr id="37898" name="Picture 10" descr="Znalezione obrazy dla zapytania eko jedzenie"/>
          <p:cNvPicPr>
            <a:picLocks noChangeAspect="1" noChangeArrowheads="1"/>
          </p:cNvPicPr>
          <p:nvPr/>
        </p:nvPicPr>
        <p:blipFill>
          <a:blip r:embed="rId3" cstate="print"/>
          <a:srcRect/>
          <a:stretch>
            <a:fillRect/>
          </a:stretch>
        </p:blipFill>
        <p:spPr bwMode="auto">
          <a:xfrm>
            <a:off x="2915816" y="3789040"/>
            <a:ext cx="5825877" cy="286416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67543" y="947056"/>
            <a:ext cx="10293532" cy="1066800"/>
          </a:xfrm>
        </p:spPr>
        <p:txBody>
          <a:bodyPr>
            <a:noAutofit/>
          </a:bodyPr>
          <a:lstStyle/>
          <a:p>
            <a:pPr algn="r"/>
            <a:r>
              <a:rPr lang="pl-PL" sz="6000" dirty="0" smtClean="0">
                <a:latin typeface="Perpetua" pitchFamily="18" charset="0"/>
              </a:rPr>
              <a:t>Dziękujemy </a:t>
            </a:r>
            <a:r>
              <a:rPr lang="pl-PL" sz="6000" dirty="0" smtClean="0">
                <a:latin typeface="Perpetua" pitchFamily="18" charset="0"/>
              </a:rPr>
              <a:t>za     uwagę</a:t>
            </a:r>
            <a:r>
              <a:rPr lang="pl-PL" sz="6000" dirty="0" smtClean="0">
                <a:latin typeface="Perpetua" pitchFamily="18" charset="0"/>
              </a:rPr>
              <a:t>!</a:t>
            </a:r>
            <a:endParaRPr lang="pl-PL" sz="6000" dirty="0">
              <a:latin typeface="Perpetua" pitchFamily="18" charset="0"/>
            </a:endParaRPr>
          </a:p>
        </p:txBody>
      </p:sp>
      <p:sp>
        <p:nvSpPr>
          <p:cNvPr id="3" name="Symbol zastępczy tekstu 2"/>
          <p:cNvSpPr>
            <a:spLocks noGrp="1"/>
          </p:cNvSpPr>
          <p:nvPr>
            <p:ph type="body" idx="1"/>
          </p:nvPr>
        </p:nvSpPr>
        <p:spPr>
          <a:xfrm>
            <a:off x="509451" y="1854924"/>
            <a:ext cx="7571184" cy="2390503"/>
          </a:xfrm>
        </p:spPr>
        <p:txBody>
          <a:bodyPr>
            <a:noAutofit/>
          </a:bodyPr>
          <a:lstStyle/>
          <a:p>
            <a:pPr algn="l"/>
            <a:r>
              <a:rPr lang="pl-PL" sz="2800" dirty="0" smtClean="0">
                <a:latin typeface="Perpetua" pitchFamily="18" charset="0"/>
              </a:rPr>
              <a:t>Prezentacja została przygotowana w ramach projektu z Unii Europejskiej przez:</a:t>
            </a:r>
            <a:endParaRPr lang="pl-PL" sz="2800" dirty="0" smtClean="0">
              <a:latin typeface="Perpetua" pitchFamily="18" charset="0"/>
            </a:endParaRPr>
          </a:p>
          <a:p>
            <a:pPr algn="l"/>
            <a:r>
              <a:rPr lang="pl-PL" sz="2800" dirty="0" smtClean="0">
                <a:latin typeface="Perpetua" pitchFamily="18" charset="0"/>
              </a:rPr>
              <a:t>Izabela </a:t>
            </a:r>
            <a:r>
              <a:rPr lang="pl-PL" sz="2800" dirty="0" smtClean="0">
                <a:latin typeface="Perpetua" pitchFamily="18" charset="0"/>
              </a:rPr>
              <a:t>Bochenek</a:t>
            </a:r>
          </a:p>
          <a:p>
            <a:pPr algn="l"/>
            <a:r>
              <a:rPr lang="pl-PL" sz="2800" dirty="0" smtClean="0">
                <a:latin typeface="Perpetua" pitchFamily="18" charset="0"/>
              </a:rPr>
              <a:t>Łucja Pszczółkowska</a:t>
            </a:r>
          </a:p>
          <a:p>
            <a:pPr algn="l"/>
            <a:r>
              <a:rPr lang="pl-PL" sz="2800" dirty="0" smtClean="0">
                <a:latin typeface="Perpetua" pitchFamily="18" charset="0"/>
              </a:rPr>
              <a:t>Magda </a:t>
            </a:r>
            <a:r>
              <a:rPr lang="pl-PL" sz="2800" dirty="0" err="1" smtClean="0">
                <a:latin typeface="Perpetua" pitchFamily="18" charset="0"/>
              </a:rPr>
              <a:t>Zagożdżon</a:t>
            </a:r>
            <a:endParaRPr lang="pl-PL" sz="2800" dirty="0" smtClean="0">
              <a:latin typeface="Perpetua" pitchFamily="18" charset="0"/>
            </a:endParaRPr>
          </a:p>
          <a:p>
            <a:pPr algn="l"/>
            <a:r>
              <a:rPr lang="pl-PL" sz="2800" dirty="0" smtClean="0">
                <a:latin typeface="Perpetua" pitchFamily="18" charset="0"/>
              </a:rPr>
              <a:t>Julia Wiśniewska</a:t>
            </a:r>
          </a:p>
          <a:p>
            <a:pPr algn="l"/>
            <a:r>
              <a:rPr lang="pl-PL" sz="2800" dirty="0" smtClean="0">
                <a:latin typeface="Perpetua" pitchFamily="18" charset="0"/>
              </a:rPr>
              <a:t>Katarzyna </a:t>
            </a:r>
            <a:r>
              <a:rPr lang="pl-PL" sz="2800" dirty="0" err="1" smtClean="0">
                <a:latin typeface="Perpetua" pitchFamily="18" charset="0"/>
              </a:rPr>
              <a:t>Kieczmerska</a:t>
            </a:r>
            <a:endParaRPr lang="pl-PL" sz="2800" dirty="0" smtClean="0">
              <a:latin typeface="Perpetua" pitchFamily="18" charset="0"/>
            </a:endParaRPr>
          </a:p>
          <a:p>
            <a:pPr algn="l"/>
            <a:r>
              <a:rPr lang="pl-PL" sz="2800" dirty="0" smtClean="0">
                <a:latin typeface="Perpetua" pitchFamily="18" charset="0"/>
              </a:rPr>
              <a:t>Kornelia Szlachetka </a:t>
            </a:r>
          </a:p>
          <a:p>
            <a:pPr algn="l"/>
            <a:r>
              <a:rPr lang="pl-PL" sz="2800" dirty="0" smtClean="0">
                <a:latin typeface="Perpetua" pitchFamily="18" charset="0"/>
              </a:rPr>
              <a:t>Pod opieką Pani Bożeny Bugaj</a:t>
            </a:r>
            <a:r>
              <a:rPr lang="pl-PL" sz="2800" dirty="0" smtClean="0">
                <a:latin typeface="Perpetua" pitchFamily="18" charset="0"/>
              </a:rPr>
              <a:t>   </a:t>
            </a:r>
            <a:endParaRPr lang="pl-PL" sz="2800" dirty="0">
              <a:latin typeface="Perpetua" pitchFamily="18" charset="0"/>
            </a:endParaRPr>
          </a:p>
        </p:txBody>
      </p:sp>
      <p:pic>
        <p:nvPicPr>
          <p:cNvPr id="5" name="Obraz 4"/>
          <p:cNvPicPr/>
          <p:nvPr/>
        </p:nvPicPr>
        <p:blipFill>
          <a:blip r:embed="rId2" cstate="print"/>
          <a:srcRect/>
          <a:stretch>
            <a:fillRect/>
          </a:stretch>
        </p:blipFill>
        <p:spPr bwMode="auto">
          <a:xfrm>
            <a:off x="300445" y="195944"/>
            <a:ext cx="8647612" cy="809898"/>
          </a:xfrm>
          <a:prstGeom prst="rect">
            <a:avLst/>
          </a:prstGeom>
          <a:solidFill>
            <a:srgbClr val="FFFFFF"/>
          </a:solid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sz="quarter" idx="1"/>
          </p:nvPr>
        </p:nvSpPr>
        <p:spPr/>
        <p:txBody>
          <a:bodyPr/>
          <a:lstStyle/>
          <a:p>
            <a:endParaRPr lang="pl-PL"/>
          </a:p>
        </p:txBody>
      </p:sp>
      <p:pic>
        <p:nvPicPr>
          <p:cNvPr id="16386" name="Picture 2" descr="Znalezione obrazy dla zapytania chemia w łazience"/>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SZKODLIWY WPŁYW NA ZDROWIE CZŁOWIEKA</a:t>
            </a:r>
            <a:endParaRPr lang="pl-PL" dirty="0"/>
          </a:p>
        </p:txBody>
      </p:sp>
      <p:sp>
        <p:nvSpPr>
          <p:cNvPr id="3" name="Symbol zastępczy zawartości 2"/>
          <p:cNvSpPr>
            <a:spLocks noGrp="1"/>
          </p:cNvSpPr>
          <p:nvPr>
            <p:ph sz="quarter" idx="1"/>
          </p:nvPr>
        </p:nvSpPr>
        <p:spPr/>
        <p:txBody>
          <a:bodyPr>
            <a:normAutofit/>
          </a:bodyPr>
          <a:lstStyle/>
          <a:p>
            <a:endParaRPr lang="pl-PL" dirty="0" smtClean="0"/>
          </a:p>
          <a:p>
            <a:r>
              <a:rPr lang="pl-PL" dirty="0" smtClean="0"/>
              <a:t>Niebezpieczeństwo wystąpienia negatywnych skutków zdrowotnych po stosowaniu detergentów wynika w dużej mierze z ich nieodpowiedniego użycia, ale także długiej ekspozycji w przypadku osób narażonych zawodowo np. personelu sprzątającego.</a:t>
            </a:r>
          </a:p>
          <a:p>
            <a:endParaRPr lang="pl-PL" dirty="0"/>
          </a:p>
        </p:txBody>
      </p:sp>
      <p:pic>
        <p:nvPicPr>
          <p:cNvPr id="18436" name="Picture 4" descr="Znalezione obrazy dla zapytania zatruty człowiek"/>
          <p:cNvPicPr>
            <a:picLocks noChangeAspect="1" noChangeArrowheads="1"/>
          </p:cNvPicPr>
          <p:nvPr/>
        </p:nvPicPr>
        <p:blipFill>
          <a:blip r:embed="rId2" cstate="print"/>
          <a:srcRect/>
          <a:stretch>
            <a:fillRect/>
          </a:stretch>
        </p:blipFill>
        <p:spPr bwMode="auto">
          <a:xfrm>
            <a:off x="3318092" y="3994879"/>
            <a:ext cx="3584860" cy="237979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2717074"/>
          </a:xfrm>
        </p:spPr>
        <p:txBody>
          <a:bodyPr>
            <a:normAutofit/>
          </a:bodyPr>
          <a:lstStyle/>
          <a:p>
            <a:r>
              <a:rPr lang="pl-PL" b="1" dirty="0" smtClean="0"/>
              <a:t>Jak zapewnić sobie bezpieczeństwo?</a:t>
            </a:r>
            <a:r>
              <a:rPr lang="pl-PL" dirty="0" smtClean="0"/>
              <a:t/>
            </a:r>
            <a:br>
              <a:rPr lang="pl-PL" dirty="0" smtClean="0"/>
            </a:br>
            <a:endParaRPr lang="pl-PL" dirty="0"/>
          </a:p>
        </p:txBody>
      </p:sp>
      <p:pic>
        <p:nvPicPr>
          <p:cNvPr id="19458" name="Picture 2" descr="Znalezione obrazy dla zapytania ochronne rękawice do czyszczenia"/>
          <p:cNvPicPr>
            <a:picLocks noChangeAspect="1" noChangeArrowheads="1"/>
          </p:cNvPicPr>
          <p:nvPr/>
        </p:nvPicPr>
        <p:blipFill>
          <a:blip r:embed="rId2" cstate="print"/>
          <a:srcRect/>
          <a:stretch>
            <a:fillRect/>
          </a:stretch>
        </p:blipFill>
        <p:spPr bwMode="auto">
          <a:xfrm rot="446347">
            <a:off x="1012013" y="2933564"/>
            <a:ext cx="3098433" cy="20303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460" name="Picture 4" descr="Znalezione obrazy dla zapytania sprzatające dziecko"/>
          <p:cNvPicPr>
            <a:picLocks noChangeAspect="1" noChangeArrowheads="1"/>
          </p:cNvPicPr>
          <p:nvPr/>
        </p:nvPicPr>
        <p:blipFill>
          <a:blip r:embed="rId3" cstate="print"/>
          <a:srcRect/>
          <a:stretch>
            <a:fillRect/>
          </a:stretch>
        </p:blipFill>
        <p:spPr bwMode="auto">
          <a:xfrm rot="314481">
            <a:off x="5474924" y="2917206"/>
            <a:ext cx="2741613" cy="22818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Picture 6" descr="Znalezione obrazy dla zapytania ochrona chemii przed dziecmi"/>
          <p:cNvPicPr>
            <a:picLocks noGrp="1" noChangeAspect="1" noChangeArrowheads="1"/>
          </p:cNvPicPr>
          <p:nvPr>
            <p:ph sz="quarter" idx="1"/>
          </p:nvPr>
        </p:nvPicPr>
        <p:blipFill>
          <a:blip r:embed="rId2" cstate="print"/>
          <a:srcRect/>
          <a:stretch>
            <a:fillRect/>
          </a:stretch>
        </p:blipFill>
        <p:spPr bwMode="auto">
          <a:xfrm>
            <a:off x="761018" y="731519"/>
            <a:ext cx="7782091" cy="527173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82880"/>
            <a:ext cx="8229600" cy="960120"/>
          </a:xfrm>
        </p:spPr>
        <p:txBody>
          <a:bodyPr>
            <a:normAutofit fontScale="90000"/>
          </a:bodyPr>
          <a:lstStyle/>
          <a:p>
            <a:r>
              <a:rPr lang="pl-PL" b="1" dirty="0" smtClean="0"/>
              <a:t/>
            </a:r>
            <a:br>
              <a:rPr lang="pl-PL" b="1" dirty="0" smtClean="0"/>
            </a:br>
            <a:r>
              <a:rPr lang="pl-PL" b="1" dirty="0" smtClean="0"/>
              <a:t/>
            </a:r>
            <a:br>
              <a:rPr lang="pl-PL" b="1" dirty="0" smtClean="0"/>
            </a:br>
            <a:r>
              <a:rPr lang="pl-PL" b="1" dirty="0" smtClean="0"/>
              <a:t/>
            </a:r>
            <a:br>
              <a:rPr lang="pl-PL" b="1" dirty="0" smtClean="0"/>
            </a:br>
            <a:r>
              <a:rPr lang="pl-PL" b="1" dirty="0" smtClean="0"/>
              <a:t/>
            </a:r>
            <a:br>
              <a:rPr lang="pl-PL" b="1" dirty="0" smtClean="0"/>
            </a:br>
            <a:r>
              <a:rPr lang="pl-PL" b="1" dirty="0" smtClean="0"/>
              <a:t/>
            </a:r>
            <a:br>
              <a:rPr lang="pl-PL" b="1" dirty="0" smtClean="0"/>
            </a:br>
            <a:r>
              <a:rPr lang="pl-PL" b="1" dirty="0" smtClean="0"/>
              <a:t/>
            </a:r>
            <a:br>
              <a:rPr lang="pl-PL" b="1" dirty="0" smtClean="0"/>
            </a:br>
            <a:r>
              <a:rPr lang="pl-PL" b="1" dirty="0" smtClean="0"/>
              <a:t/>
            </a:r>
            <a:br>
              <a:rPr lang="pl-PL" b="1" dirty="0" smtClean="0"/>
            </a:br>
            <a:r>
              <a:rPr lang="pl-PL" b="1" dirty="0" smtClean="0"/>
              <a:t/>
            </a:r>
            <a:br>
              <a:rPr lang="pl-PL" b="1" dirty="0" smtClean="0"/>
            </a:br>
            <a:r>
              <a:rPr lang="pl-PL" b="1" dirty="0" smtClean="0"/>
              <a:t/>
            </a:r>
            <a:br>
              <a:rPr lang="pl-PL" b="1" dirty="0" smtClean="0"/>
            </a:br>
            <a:r>
              <a:rPr lang="pl-PL" b="1" dirty="0" smtClean="0"/>
              <a:t/>
            </a:r>
            <a:br>
              <a:rPr lang="pl-PL" b="1" dirty="0" smtClean="0"/>
            </a:br>
            <a:r>
              <a:rPr lang="pl-PL" b="1" dirty="0" smtClean="0"/>
              <a:t/>
            </a:r>
            <a:br>
              <a:rPr lang="pl-PL" b="1" dirty="0" smtClean="0"/>
            </a:br>
            <a:r>
              <a:rPr lang="pl-PL" b="1" dirty="0" smtClean="0"/>
              <a:t/>
            </a:r>
            <a:br>
              <a:rPr lang="pl-PL" b="1" dirty="0" smtClean="0"/>
            </a:br>
            <a:endParaRPr lang="pl-PL" dirty="0"/>
          </a:p>
        </p:txBody>
      </p:sp>
      <p:sp>
        <p:nvSpPr>
          <p:cNvPr id="3" name="Symbol zastępczy zawartości 2"/>
          <p:cNvSpPr>
            <a:spLocks noGrp="1"/>
          </p:cNvSpPr>
          <p:nvPr>
            <p:ph sz="quarter" idx="1"/>
          </p:nvPr>
        </p:nvSpPr>
        <p:spPr/>
        <p:txBody>
          <a:bodyPr/>
          <a:lstStyle/>
          <a:p>
            <a:r>
              <a:rPr lang="pl-PL" dirty="0" smtClean="0"/>
              <a:t>Sól</a:t>
            </a:r>
          </a:p>
          <a:p>
            <a:r>
              <a:rPr lang="pl-PL" dirty="0" smtClean="0"/>
              <a:t>Soda oczyszczająca </a:t>
            </a:r>
          </a:p>
          <a:p>
            <a:r>
              <a:rPr lang="pl-PL" dirty="0" smtClean="0"/>
              <a:t>Ocet</a:t>
            </a:r>
          </a:p>
          <a:p>
            <a:r>
              <a:rPr lang="pl-PL" dirty="0" smtClean="0"/>
              <a:t>Cytryna</a:t>
            </a:r>
          </a:p>
          <a:p>
            <a:r>
              <a:rPr lang="pl-PL" dirty="0" smtClean="0"/>
              <a:t>Mąka kukurydziana </a:t>
            </a:r>
          </a:p>
          <a:p>
            <a:r>
              <a:rPr lang="pl-PL" dirty="0" smtClean="0"/>
              <a:t>Woda utleniona</a:t>
            </a:r>
          </a:p>
          <a:p>
            <a:r>
              <a:rPr lang="pl-PL" dirty="0" smtClean="0"/>
              <a:t>Olej albo oliwa</a:t>
            </a:r>
          </a:p>
          <a:p>
            <a:endParaRPr lang="pl-PL" dirty="0"/>
          </a:p>
        </p:txBody>
      </p:sp>
      <p:sp>
        <p:nvSpPr>
          <p:cNvPr id="4" name="Prostokąt 3"/>
          <p:cNvSpPr/>
          <p:nvPr/>
        </p:nvSpPr>
        <p:spPr>
          <a:xfrm>
            <a:off x="731519" y="0"/>
            <a:ext cx="7876903" cy="1077218"/>
          </a:xfrm>
          <a:prstGeom prst="rect">
            <a:avLst/>
          </a:prstGeom>
        </p:spPr>
        <p:txBody>
          <a:bodyPr wrap="square">
            <a:spAutoFit/>
          </a:bodyPr>
          <a:lstStyle/>
          <a:p>
            <a:pPr algn="ctr" fontAlgn="base"/>
            <a:r>
              <a:rPr lang="pl-PL" sz="3200" b="1" dirty="0" smtClean="0"/>
              <a:t>Siedem naturalnych i bardzo skutecznych środków czyszczących</a:t>
            </a:r>
            <a:endParaRPr lang="pl-PL" sz="3200" b="1" dirty="0"/>
          </a:p>
        </p:txBody>
      </p:sp>
      <p:pic>
        <p:nvPicPr>
          <p:cNvPr id="21506" name="Picture 2" descr="Podobny obraz"/>
          <p:cNvPicPr>
            <a:picLocks noChangeAspect="1" noChangeArrowheads="1"/>
          </p:cNvPicPr>
          <p:nvPr/>
        </p:nvPicPr>
        <p:blipFill>
          <a:blip r:embed="rId2" cstate="print"/>
          <a:srcRect/>
          <a:stretch>
            <a:fillRect/>
          </a:stretch>
        </p:blipFill>
        <p:spPr bwMode="auto">
          <a:xfrm rot="272563">
            <a:off x="4888248" y="2495006"/>
            <a:ext cx="3513256" cy="212924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czątek">
  <a:themeElements>
    <a:clrScheme name="Odcienie szarośc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ocząte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ocząte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539</TotalTime>
  <Words>2064</Words>
  <Application>Microsoft Office PowerPoint</Application>
  <PresentationFormat>Pokaz na ekranie (4:3)</PresentationFormat>
  <Paragraphs>178</Paragraphs>
  <Slides>44</Slides>
  <Notes>0</Notes>
  <HiddenSlides>0</HiddenSlides>
  <MMClips>0</MMClips>
  <ScaleCrop>false</ScaleCrop>
  <HeadingPairs>
    <vt:vector size="4" baseType="variant">
      <vt:variant>
        <vt:lpstr>Motyw</vt:lpstr>
      </vt:variant>
      <vt:variant>
        <vt:i4>1</vt:i4>
      </vt:variant>
      <vt:variant>
        <vt:lpstr>Tytuły slajdów</vt:lpstr>
      </vt:variant>
      <vt:variant>
        <vt:i4>44</vt:i4>
      </vt:variant>
    </vt:vector>
  </HeadingPairs>
  <TitlesOfParts>
    <vt:vector size="45" baseType="lpstr">
      <vt:lpstr>Początek</vt:lpstr>
      <vt:lpstr>CHEMIA W CODZIENNYM ŻYCIU</vt:lpstr>
      <vt:lpstr>PREPARATY</vt:lpstr>
      <vt:lpstr>                       Czyszczące </vt:lpstr>
      <vt:lpstr>Slajd 4</vt:lpstr>
      <vt:lpstr>Slajd 5</vt:lpstr>
      <vt:lpstr>SZKODLIWY WPŁYW NA ZDROWIE CZŁOWIEKA</vt:lpstr>
      <vt:lpstr>Jak zapewnić sobie bezpieczeństwo? </vt:lpstr>
      <vt:lpstr>Slajd 8</vt:lpstr>
      <vt:lpstr>            </vt:lpstr>
      <vt:lpstr>Pielęgnujące</vt:lpstr>
      <vt:lpstr>Slajd 11</vt:lpstr>
      <vt:lpstr>Slajd 12</vt:lpstr>
      <vt:lpstr>Domowe kosmetyki:</vt:lpstr>
      <vt:lpstr>NATURALNE MARKI KOSMETYCZNE</vt:lpstr>
      <vt:lpstr>2. Lush (100% naturalne)</vt:lpstr>
      <vt:lpstr>3. Resibo (100% wegańskie)</vt:lpstr>
      <vt:lpstr>4. Tołpa</vt:lpstr>
      <vt:lpstr>5.Yope (100% naturalne)</vt:lpstr>
      <vt:lpstr>6. ZEW for men</vt:lpstr>
      <vt:lpstr>Slajd 20</vt:lpstr>
      <vt:lpstr>Slajd 21</vt:lpstr>
      <vt:lpstr>Slajd 22</vt:lpstr>
      <vt:lpstr>Slajd 23</vt:lpstr>
      <vt:lpstr>Slajd 24</vt:lpstr>
      <vt:lpstr>Slajd 25</vt:lpstr>
      <vt:lpstr>Slajd 26</vt:lpstr>
      <vt:lpstr>Wywiadu udzieliła : Ewa Filińska</vt:lpstr>
      <vt:lpstr>Slajd 28</vt:lpstr>
      <vt:lpstr> Dlaczego?</vt:lpstr>
      <vt:lpstr>KORZYŚCI</vt:lpstr>
      <vt:lpstr>ZAGROŻENIA</vt:lpstr>
      <vt:lpstr>Dobre dla zdrowia!</vt:lpstr>
      <vt:lpstr>Czytajmy etykiety</vt:lpstr>
      <vt:lpstr>Slajd 34</vt:lpstr>
      <vt:lpstr>E-dodatki</vt:lpstr>
      <vt:lpstr>Slajd 36</vt:lpstr>
      <vt:lpstr>Wykaz e-dodatków</vt:lpstr>
      <vt:lpstr>Przykłady e-dodatków i zagrożenia z nimi związane</vt:lpstr>
      <vt:lpstr>Wywiad</vt:lpstr>
      <vt:lpstr>Slajd 40</vt:lpstr>
      <vt:lpstr>Slajd 41</vt:lpstr>
      <vt:lpstr>Slajd 42</vt:lpstr>
      <vt:lpstr>Slajd 43</vt:lpstr>
      <vt:lpstr>Dziękujemy za     uwagę!</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Kasia</dc:creator>
  <cp:lastModifiedBy>Kasia</cp:lastModifiedBy>
  <cp:revision>56</cp:revision>
  <dcterms:created xsi:type="dcterms:W3CDTF">2014-09-16T21:33:25Z</dcterms:created>
  <dcterms:modified xsi:type="dcterms:W3CDTF">2018-06-04T13:43:00Z</dcterms:modified>
</cp:coreProperties>
</file>