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2" r:id="rId6"/>
    <p:sldId id="263" r:id="rId7"/>
    <p:sldId id="264" r:id="rId8"/>
    <p:sldId id="266" r:id="rId9"/>
    <p:sldId id="265" r:id="rId10"/>
    <p:sldId id="261" r:id="rId11"/>
    <p:sldId id="267" r:id="rId1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DB871069-7FA4-4297-82DA-99C5F69D53A2}" type="datetimeFigureOut">
              <a:rPr lang="pl-PL" smtClean="0"/>
              <a:pPr/>
              <a:t>01.01.2019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B377DC8-4A47-4E61-BBCA-226AC6DDA772}"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B871069-7FA4-4297-82DA-99C5F69D53A2}" type="datetimeFigureOut">
              <a:rPr lang="pl-PL" smtClean="0"/>
              <a:pPr/>
              <a:t>01.01.2019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B377DC8-4A47-4E61-BBCA-226AC6DDA772}"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B871069-7FA4-4297-82DA-99C5F69D53A2}" type="datetimeFigureOut">
              <a:rPr lang="pl-PL" smtClean="0"/>
              <a:pPr/>
              <a:t>01.01.2019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B377DC8-4A47-4E61-BBCA-226AC6DDA772}"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B871069-7FA4-4297-82DA-99C5F69D53A2}" type="datetimeFigureOut">
              <a:rPr lang="pl-PL" smtClean="0"/>
              <a:pPr/>
              <a:t>01.01.2019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B377DC8-4A47-4E61-BBCA-226AC6DDA772}"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DB871069-7FA4-4297-82DA-99C5F69D53A2}" type="datetimeFigureOut">
              <a:rPr lang="pl-PL" smtClean="0"/>
              <a:pPr/>
              <a:t>01.01.2019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B377DC8-4A47-4E61-BBCA-226AC6DDA772}"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DB871069-7FA4-4297-82DA-99C5F69D53A2}" type="datetimeFigureOut">
              <a:rPr lang="pl-PL" smtClean="0"/>
              <a:pPr/>
              <a:t>01.01.2019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B377DC8-4A47-4E61-BBCA-226AC6DDA772}"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DB871069-7FA4-4297-82DA-99C5F69D53A2}" type="datetimeFigureOut">
              <a:rPr lang="pl-PL" smtClean="0"/>
              <a:pPr/>
              <a:t>01.01.2019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B377DC8-4A47-4E61-BBCA-226AC6DDA772}"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DB871069-7FA4-4297-82DA-99C5F69D53A2}" type="datetimeFigureOut">
              <a:rPr lang="pl-PL" smtClean="0"/>
              <a:pPr/>
              <a:t>01.01.2019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B377DC8-4A47-4E61-BBCA-226AC6DDA772}"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B871069-7FA4-4297-82DA-99C5F69D53A2}" type="datetimeFigureOut">
              <a:rPr lang="pl-PL" smtClean="0"/>
              <a:pPr/>
              <a:t>01.01.2019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B377DC8-4A47-4E61-BBCA-226AC6DDA772}"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B871069-7FA4-4297-82DA-99C5F69D53A2}" type="datetimeFigureOut">
              <a:rPr lang="pl-PL" smtClean="0"/>
              <a:pPr/>
              <a:t>01.01.2019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B377DC8-4A47-4E61-BBCA-226AC6DDA772}"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B871069-7FA4-4297-82DA-99C5F69D53A2}" type="datetimeFigureOut">
              <a:rPr lang="pl-PL" smtClean="0"/>
              <a:pPr/>
              <a:t>01.01.2019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B377DC8-4A47-4E61-BBCA-226AC6DDA772}"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871069-7FA4-4297-82DA-99C5F69D53A2}" type="datetimeFigureOut">
              <a:rPr lang="pl-PL" smtClean="0"/>
              <a:pPr/>
              <a:t>01.01.2019</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77DC8-4A47-4E61-BBCA-226AC6DDA772}"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0" y="188640"/>
            <a:ext cx="9144000" cy="1728192"/>
          </a:xfrm>
        </p:spPr>
        <p:txBody>
          <a:bodyPr>
            <a:noAutofit/>
          </a:bodyPr>
          <a:lstStyle/>
          <a:p>
            <a:r>
              <a:rPr lang="pl-PL" sz="6000" b="1" i="1" dirty="0" smtClean="0">
                <a:solidFill>
                  <a:schemeClr val="tx2">
                    <a:lumMod val="75000"/>
                  </a:schemeClr>
                </a:solidFill>
              </a:rPr>
              <a:t>ZAWODY </a:t>
            </a:r>
            <a:br>
              <a:rPr lang="pl-PL" sz="6000" b="1" i="1" dirty="0" smtClean="0">
                <a:solidFill>
                  <a:schemeClr val="tx2">
                    <a:lumMod val="75000"/>
                  </a:schemeClr>
                </a:solidFill>
              </a:rPr>
            </a:br>
            <a:r>
              <a:rPr lang="pl-PL" sz="6000" b="1" i="1" dirty="0" smtClean="0">
                <a:solidFill>
                  <a:schemeClr val="tx2">
                    <a:lumMod val="75000"/>
                  </a:schemeClr>
                </a:solidFill>
              </a:rPr>
              <a:t>PRZYSZŁOŚCI</a:t>
            </a:r>
            <a:endParaRPr lang="pl-PL" sz="6000" b="1" i="1" dirty="0">
              <a:solidFill>
                <a:schemeClr val="tx2">
                  <a:lumMod val="75000"/>
                </a:schemeClr>
              </a:solidFill>
            </a:endParaRPr>
          </a:p>
        </p:txBody>
      </p:sp>
      <p:pic>
        <p:nvPicPr>
          <p:cNvPr id="5123" name="Picture 3" descr="C:\Users\Woyto\AppData\Local\Microsoft\Windows\INetCache\IE\AK2HZS4H\job_search[1].jpg"/>
          <p:cNvPicPr>
            <a:picLocks noChangeAspect="1" noChangeArrowheads="1"/>
          </p:cNvPicPr>
          <p:nvPr/>
        </p:nvPicPr>
        <p:blipFill>
          <a:blip r:embed="rId2" cstate="print"/>
          <a:srcRect/>
          <a:stretch>
            <a:fillRect/>
          </a:stretch>
        </p:blipFill>
        <p:spPr bwMode="auto">
          <a:xfrm>
            <a:off x="2195736" y="2132856"/>
            <a:ext cx="4752528" cy="3564396"/>
          </a:xfrm>
          <a:prstGeom prst="rect">
            <a:avLst/>
          </a:prstGeom>
          <a:ln>
            <a:noFill/>
          </a:ln>
          <a:effectLst>
            <a:softEdge rad="112500"/>
          </a:effectLst>
        </p:spPr>
      </p:pic>
      <p:pic>
        <p:nvPicPr>
          <p:cNvPr id="4" name="Obraz 3"/>
          <p:cNvPicPr/>
          <p:nvPr/>
        </p:nvPicPr>
        <p:blipFill>
          <a:blip r:embed="rId3" cstate="print"/>
          <a:srcRect/>
          <a:stretch>
            <a:fillRect/>
          </a:stretch>
        </p:blipFill>
        <p:spPr bwMode="auto">
          <a:xfrm>
            <a:off x="611560" y="6021288"/>
            <a:ext cx="8064896" cy="496876"/>
          </a:xfrm>
          <a:prstGeom prst="rect">
            <a:avLst/>
          </a:prstGeom>
          <a:solidFill>
            <a:srgbClr val="FFFFFF"/>
          </a:solid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3059832" y="332656"/>
            <a:ext cx="2880320" cy="769441"/>
          </a:xfrm>
          <a:prstGeom prst="rect">
            <a:avLst/>
          </a:prstGeom>
          <a:noFill/>
        </p:spPr>
        <p:txBody>
          <a:bodyPr wrap="square" rtlCol="0">
            <a:spAutoFit/>
          </a:bodyPr>
          <a:lstStyle/>
          <a:p>
            <a:r>
              <a:rPr lang="pl-PL" sz="4400" b="1" dirty="0" smtClean="0">
                <a:solidFill>
                  <a:schemeClr val="tx2">
                    <a:lumMod val="75000"/>
                  </a:schemeClr>
                </a:solidFill>
              </a:rPr>
              <a:t>YOUTUBER</a:t>
            </a:r>
            <a:endParaRPr lang="pl-PL" sz="4400" b="1" dirty="0">
              <a:solidFill>
                <a:schemeClr val="tx2">
                  <a:lumMod val="75000"/>
                </a:schemeClr>
              </a:solidFill>
            </a:endParaRPr>
          </a:p>
        </p:txBody>
      </p:sp>
      <p:sp>
        <p:nvSpPr>
          <p:cNvPr id="4" name="pole tekstowe 3"/>
          <p:cNvSpPr txBox="1"/>
          <p:nvPr/>
        </p:nvSpPr>
        <p:spPr>
          <a:xfrm>
            <a:off x="827584" y="1052736"/>
            <a:ext cx="7344816" cy="1323439"/>
          </a:xfrm>
          <a:prstGeom prst="rect">
            <a:avLst/>
          </a:prstGeom>
          <a:noFill/>
        </p:spPr>
        <p:txBody>
          <a:bodyPr wrap="square" rtlCol="0">
            <a:spAutoFit/>
          </a:bodyPr>
          <a:lstStyle/>
          <a:p>
            <a:r>
              <a:rPr lang="pl-PL" sz="2000" dirty="0" smtClean="0"/>
              <a:t>Osoba, która zajmuje nagrywaniem filmików na portal YouTube. Nagrywają vlogi czyli filmy z życia codziennego, </a:t>
            </a:r>
            <a:r>
              <a:rPr lang="pl-PL" sz="2000" dirty="0" err="1" smtClean="0"/>
              <a:t>gameplay’e</a:t>
            </a:r>
            <a:r>
              <a:rPr lang="pl-PL" sz="2000" dirty="0" smtClean="0"/>
              <a:t> czyli filmy związane z grami, filmy naukowe, kulinarne itp. Tak naprawdę na każdy temat. </a:t>
            </a:r>
            <a:endParaRPr lang="pl-PL" sz="2000" dirty="0"/>
          </a:p>
        </p:txBody>
      </p:sp>
      <p:sp>
        <p:nvSpPr>
          <p:cNvPr id="5" name="pole tekstowe 4"/>
          <p:cNvSpPr txBox="1"/>
          <p:nvPr/>
        </p:nvSpPr>
        <p:spPr>
          <a:xfrm>
            <a:off x="827584" y="2348880"/>
            <a:ext cx="7416824" cy="1015663"/>
          </a:xfrm>
          <a:prstGeom prst="rect">
            <a:avLst/>
          </a:prstGeom>
          <a:noFill/>
        </p:spPr>
        <p:txBody>
          <a:bodyPr wrap="square" rtlCol="0">
            <a:spAutoFit/>
          </a:bodyPr>
          <a:lstStyle/>
          <a:p>
            <a:r>
              <a:rPr lang="pl-PL" sz="2000" dirty="0" smtClean="0"/>
              <a:t>Zarobki zależą od wielu czynników m. in. wyświetleń czy współpracy z firmami. Niektórzy są w stanie zarobić 20 tys. za jeden film ze współpracy.</a:t>
            </a:r>
            <a:endParaRPr lang="pl-PL" sz="2000" dirty="0"/>
          </a:p>
        </p:txBody>
      </p:sp>
      <p:pic>
        <p:nvPicPr>
          <p:cNvPr id="10242" name="Picture 2" descr="Znalezione obrazy dla zapytania kinga sawczuk i dominik rupiÅski"/>
          <p:cNvPicPr>
            <a:picLocks noChangeAspect="1" noChangeArrowheads="1"/>
          </p:cNvPicPr>
          <p:nvPr/>
        </p:nvPicPr>
        <p:blipFill>
          <a:blip r:embed="rId2" cstate="print"/>
          <a:srcRect/>
          <a:stretch>
            <a:fillRect/>
          </a:stretch>
        </p:blipFill>
        <p:spPr bwMode="auto">
          <a:xfrm>
            <a:off x="683568" y="3429000"/>
            <a:ext cx="3827334" cy="2428885"/>
          </a:xfrm>
          <a:prstGeom prst="rect">
            <a:avLst/>
          </a:prstGeom>
          <a:ln>
            <a:noFill/>
          </a:ln>
          <a:effectLst>
            <a:softEdge rad="112500"/>
          </a:effectLst>
        </p:spPr>
      </p:pic>
      <p:pic>
        <p:nvPicPr>
          <p:cNvPr id="10246" name="Picture 6" descr="Znalezione obrazy dla zapytania pewdiepie"/>
          <p:cNvPicPr>
            <a:picLocks noChangeAspect="1" noChangeArrowheads="1"/>
          </p:cNvPicPr>
          <p:nvPr/>
        </p:nvPicPr>
        <p:blipFill>
          <a:blip r:embed="rId3" cstate="print"/>
          <a:srcRect/>
          <a:stretch>
            <a:fillRect/>
          </a:stretch>
        </p:blipFill>
        <p:spPr bwMode="auto">
          <a:xfrm>
            <a:off x="5004048" y="3429000"/>
            <a:ext cx="3744416" cy="2496277"/>
          </a:xfrm>
          <a:prstGeom prst="rect">
            <a:avLst/>
          </a:prstGeom>
          <a:ln>
            <a:noFill/>
          </a:ln>
          <a:effectLst>
            <a:softEdge rad="112500"/>
          </a:effectLst>
        </p:spPr>
      </p:pic>
      <p:pic>
        <p:nvPicPr>
          <p:cNvPr id="7" name="Obraz 6"/>
          <p:cNvPicPr/>
          <p:nvPr/>
        </p:nvPicPr>
        <p:blipFill>
          <a:blip r:embed="rId4" cstate="print"/>
          <a:srcRect/>
          <a:stretch>
            <a:fillRect/>
          </a:stretch>
        </p:blipFill>
        <p:spPr bwMode="auto">
          <a:xfrm>
            <a:off x="611560" y="6165304"/>
            <a:ext cx="7992888" cy="496876"/>
          </a:xfrm>
          <a:prstGeom prst="rect">
            <a:avLst/>
          </a:prstGeom>
          <a:solidFill>
            <a:srgbClr val="FFFFFF"/>
          </a:solidFill>
          <a:ln w="9525">
            <a:noFill/>
            <a:miter lim="800000"/>
            <a:headEnd/>
            <a:tailEnd/>
          </a:ln>
        </p:spPr>
      </p:pic>
    </p:spTree>
  </p:cSld>
  <p:clrMapOvr>
    <a:masterClrMapping/>
  </p:clrMapOvr>
  <p:transition>
    <p:cover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835696" y="980728"/>
            <a:ext cx="5328592" cy="2123658"/>
          </a:xfrm>
          <a:prstGeom prst="rect">
            <a:avLst/>
          </a:prstGeom>
          <a:noFill/>
        </p:spPr>
        <p:txBody>
          <a:bodyPr wrap="square" rtlCol="0">
            <a:spAutoFit/>
          </a:bodyPr>
          <a:lstStyle/>
          <a:p>
            <a:pPr algn="ctr"/>
            <a:r>
              <a:rPr lang="pl-PL" sz="6600" dirty="0" smtClean="0">
                <a:solidFill>
                  <a:schemeClr val="accent5">
                    <a:lumMod val="50000"/>
                  </a:schemeClr>
                </a:solidFill>
              </a:rPr>
              <a:t>DZIĘKUJEMY ZA UWAGĘ!!!</a:t>
            </a:r>
            <a:endParaRPr lang="pl-PL" sz="6600" dirty="0">
              <a:solidFill>
                <a:schemeClr val="accent5">
                  <a:lumMod val="50000"/>
                </a:schemeClr>
              </a:solidFill>
            </a:endParaRPr>
          </a:p>
        </p:txBody>
      </p:sp>
      <p:sp>
        <p:nvSpPr>
          <p:cNvPr id="3" name="pole tekstowe 2"/>
          <p:cNvSpPr txBox="1"/>
          <p:nvPr/>
        </p:nvSpPr>
        <p:spPr>
          <a:xfrm>
            <a:off x="1907704" y="3356992"/>
            <a:ext cx="5112568" cy="2031325"/>
          </a:xfrm>
          <a:prstGeom prst="rect">
            <a:avLst/>
          </a:prstGeom>
          <a:noFill/>
        </p:spPr>
        <p:txBody>
          <a:bodyPr wrap="square" rtlCol="0">
            <a:spAutoFit/>
          </a:bodyPr>
          <a:lstStyle/>
          <a:p>
            <a:pPr algn="ctr"/>
            <a:r>
              <a:rPr lang="pl-PL" dirty="0" smtClean="0"/>
              <a:t>Prezentację wykonały:</a:t>
            </a:r>
          </a:p>
          <a:p>
            <a:pPr algn="ctr"/>
            <a:r>
              <a:rPr lang="pl-PL" dirty="0" smtClean="0"/>
              <a:t>Kinga Korba</a:t>
            </a:r>
          </a:p>
          <a:p>
            <a:pPr algn="ctr"/>
            <a:r>
              <a:rPr lang="pl-PL" dirty="0" smtClean="0"/>
              <a:t>Zuzanna Politowska</a:t>
            </a:r>
          </a:p>
          <a:p>
            <a:pPr algn="ctr"/>
            <a:r>
              <a:rPr lang="pl-PL" dirty="0" smtClean="0"/>
              <a:t>Zuzanna Olewniczak</a:t>
            </a:r>
          </a:p>
          <a:p>
            <a:pPr algn="ctr"/>
            <a:r>
              <a:rPr lang="pl-PL" dirty="0" smtClean="0"/>
              <a:t>Marta Miecznikowska</a:t>
            </a:r>
          </a:p>
          <a:p>
            <a:pPr algn="ctr"/>
            <a:r>
              <a:rPr lang="pl-PL" dirty="0" smtClean="0"/>
              <a:t>Weronika Morawska</a:t>
            </a:r>
          </a:p>
          <a:p>
            <a:pPr algn="ctr"/>
            <a:endParaRPr lang="pl-PL" dirty="0"/>
          </a:p>
        </p:txBody>
      </p:sp>
      <p:sp>
        <p:nvSpPr>
          <p:cNvPr id="4" name="pole tekstowe 3"/>
          <p:cNvSpPr txBox="1"/>
          <p:nvPr/>
        </p:nvSpPr>
        <p:spPr>
          <a:xfrm>
            <a:off x="2771800" y="5445224"/>
            <a:ext cx="3600400" cy="369332"/>
          </a:xfrm>
          <a:prstGeom prst="rect">
            <a:avLst/>
          </a:prstGeom>
          <a:noFill/>
        </p:spPr>
        <p:txBody>
          <a:bodyPr wrap="square" rtlCol="0">
            <a:spAutoFit/>
          </a:bodyPr>
          <a:lstStyle/>
          <a:p>
            <a:pPr algn="ctr"/>
            <a:r>
              <a:rPr lang="pl-PL" dirty="0" smtClean="0"/>
              <a:t>Źródła : Internet i wiedza własna</a:t>
            </a:r>
            <a:endParaRPr lang="pl-PL" dirty="0"/>
          </a:p>
        </p:txBody>
      </p:sp>
      <p:pic>
        <p:nvPicPr>
          <p:cNvPr id="5" name="Obraz 4"/>
          <p:cNvPicPr/>
          <p:nvPr/>
        </p:nvPicPr>
        <p:blipFill>
          <a:blip r:embed="rId2" cstate="print"/>
          <a:srcRect/>
          <a:stretch>
            <a:fillRect/>
          </a:stretch>
        </p:blipFill>
        <p:spPr bwMode="auto">
          <a:xfrm>
            <a:off x="611560" y="6093296"/>
            <a:ext cx="7992888" cy="496876"/>
          </a:xfrm>
          <a:prstGeom prst="rect">
            <a:avLst/>
          </a:prstGeom>
          <a:solidFill>
            <a:srgbClr val="FFFFFF"/>
          </a:solidFill>
          <a:ln w="9525">
            <a:noFill/>
            <a:miter lim="800000"/>
            <a:headEnd/>
            <a:tailEnd/>
          </a:ln>
        </p:spPr>
      </p:pic>
    </p:spTree>
  </p:cSld>
  <p:clrMapOvr>
    <a:masterClrMapping/>
  </p:clrMapOvr>
  <p:transition>
    <p:wheel spokes="8"/>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0" y="260648"/>
            <a:ext cx="9144000" cy="692497"/>
          </a:xfrm>
          <a:prstGeom prst="rect">
            <a:avLst/>
          </a:prstGeom>
        </p:spPr>
        <p:txBody>
          <a:bodyPr wrap="square">
            <a:spAutoFit/>
          </a:bodyPr>
          <a:lstStyle/>
          <a:p>
            <a:pPr algn="ctr"/>
            <a:r>
              <a:rPr lang="pl-PL" altLang="pl-PL" sz="3900" b="1" i="1" dirty="0" smtClean="0"/>
              <a:t>Co określamy mianem zawodu przyszłości? </a:t>
            </a:r>
            <a:endParaRPr lang="pl-PL" sz="3900" b="1" i="1" dirty="0"/>
          </a:p>
        </p:txBody>
      </p:sp>
      <p:sp>
        <p:nvSpPr>
          <p:cNvPr id="4" name="Prostokąt 3"/>
          <p:cNvSpPr/>
          <p:nvPr/>
        </p:nvSpPr>
        <p:spPr>
          <a:xfrm>
            <a:off x="395536" y="1124744"/>
            <a:ext cx="3168352" cy="4524315"/>
          </a:xfrm>
          <a:prstGeom prst="rect">
            <a:avLst/>
          </a:prstGeom>
        </p:spPr>
        <p:txBody>
          <a:bodyPr wrap="square">
            <a:spAutoFit/>
          </a:bodyPr>
          <a:lstStyle/>
          <a:p>
            <a:r>
              <a:rPr lang="pl-PL" sz="2400" dirty="0" smtClean="0"/>
              <a:t>Mianem zawodu przyszłości określamy zawód, który pojawi się wkrótce, lub już powoli wchodzi na rynek ale nie będzie miał jeszcze dominującej pozycji. Jest to także zawód, dający za kilka lat szerokie możliwość zatrudnienia i kariery zawodowej.</a:t>
            </a:r>
            <a:endParaRPr lang="pl-PL" sz="2400" dirty="0"/>
          </a:p>
        </p:txBody>
      </p:sp>
      <p:pic>
        <p:nvPicPr>
          <p:cNvPr id="4098" name="Picture 2" descr="C:\Users\Woyto\Desktop\p_styl3.png"/>
          <p:cNvPicPr>
            <a:picLocks noChangeAspect="1" noChangeArrowheads="1"/>
          </p:cNvPicPr>
          <p:nvPr/>
        </p:nvPicPr>
        <p:blipFill>
          <a:blip r:embed="rId2" cstate="print"/>
          <a:srcRect/>
          <a:stretch>
            <a:fillRect/>
          </a:stretch>
        </p:blipFill>
        <p:spPr bwMode="auto">
          <a:xfrm>
            <a:off x="3635896" y="1484784"/>
            <a:ext cx="4752876" cy="3384376"/>
          </a:xfrm>
          <a:prstGeom prst="rect">
            <a:avLst/>
          </a:prstGeom>
          <a:ln>
            <a:noFill/>
          </a:ln>
          <a:effectLst>
            <a:softEdge rad="112500"/>
          </a:effectLst>
        </p:spPr>
      </p:pic>
      <p:pic>
        <p:nvPicPr>
          <p:cNvPr id="5" name="Obraz 4"/>
          <p:cNvPicPr/>
          <p:nvPr/>
        </p:nvPicPr>
        <p:blipFill>
          <a:blip r:embed="rId3" cstate="print"/>
          <a:srcRect/>
          <a:stretch>
            <a:fillRect/>
          </a:stretch>
        </p:blipFill>
        <p:spPr bwMode="auto">
          <a:xfrm>
            <a:off x="467544" y="6021288"/>
            <a:ext cx="8136904" cy="496876"/>
          </a:xfrm>
          <a:prstGeom prst="rect">
            <a:avLst/>
          </a:prstGeom>
          <a:solidFill>
            <a:srgbClr val="FFFFFF"/>
          </a:solid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683568" y="4005064"/>
            <a:ext cx="7704856" cy="1569660"/>
          </a:xfrm>
          <a:prstGeom prst="rect">
            <a:avLst/>
          </a:prstGeom>
        </p:spPr>
        <p:txBody>
          <a:bodyPr wrap="square">
            <a:spAutoFit/>
          </a:bodyPr>
          <a:lstStyle/>
          <a:p>
            <a:r>
              <a:rPr lang="pl-PL" altLang="pl-PL" sz="2400" b="1" dirty="0" smtClean="0"/>
              <a:t> Zanim podejmie się decyzję wyboru zawodu, odpowiedzieć należy sobie na podane pytania i  zastanowić się nad najlepszym wyborem profesji biorąc pod uwagę zainteresowania i zdolności. </a:t>
            </a:r>
            <a:endParaRPr lang="pl-PL" sz="2400" b="1" dirty="0"/>
          </a:p>
        </p:txBody>
      </p:sp>
      <p:sp>
        <p:nvSpPr>
          <p:cNvPr id="5" name="Prostokąt 4"/>
          <p:cNvSpPr/>
          <p:nvPr/>
        </p:nvSpPr>
        <p:spPr>
          <a:xfrm>
            <a:off x="5940152" y="836712"/>
            <a:ext cx="2986443" cy="707886"/>
          </a:xfrm>
          <a:prstGeom prst="rect">
            <a:avLst/>
          </a:prstGeom>
        </p:spPr>
        <p:txBody>
          <a:bodyPr wrap="square">
            <a:spAutoFit/>
          </a:bodyPr>
          <a:lstStyle/>
          <a:p>
            <a:r>
              <a:rPr lang="pl-PL" altLang="pl-PL" sz="2000" dirty="0" smtClean="0"/>
              <a:t>W jakim zawodzie mogę odnieść sukces?</a:t>
            </a:r>
            <a:endParaRPr lang="pl-PL" sz="2000" dirty="0"/>
          </a:p>
        </p:txBody>
      </p:sp>
      <p:sp>
        <p:nvSpPr>
          <p:cNvPr id="6" name="Prostokąt 5"/>
          <p:cNvSpPr/>
          <p:nvPr/>
        </p:nvSpPr>
        <p:spPr>
          <a:xfrm>
            <a:off x="395536" y="836712"/>
            <a:ext cx="2880320" cy="1015663"/>
          </a:xfrm>
          <a:prstGeom prst="rect">
            <a:avLst/>
          </a:prstGeom>
        </p:spPr>
        <p:txBody>
          <a:bodyPr wrap="square">
            <a:spAutoFit/>
          </a:bodyPr>
          <a:lstStyle/>
          <a:p>
            <a:r>
              <a:rPr lang="pl-PL" altLang="pl-PL" sz="2000" dirty="0" smtClean="0"/>
              <a:t>Jakie zawody zwiększają moje szanse na zdobycie pracy?</a:t>
            </a:r>
            <a:endParaRPr lang="pl-PL" sz="2000" dirty="0"/>
          </a:p>
        </p:txBody>
      </p:sp>
      <p:sp>
        <p:nvSpPr>
          <p:cNvPr id="7" name="Prostokąt 6"/>
          <p:cNvSpPr/>
          <p:nvPr/>
        </p:nvSpPr>
        <p:spPr>
          <a:xfrm>
            <a:off x="467544" y="2492896"/>
            <a:ext cx="2664296" cy="1015663"/>
          </a:xfrm>
          <a:prstGeom prst="rect">
            <a:avLst/>
          </a:prstGeom>
        </p:spPr>
        <p:txBody>
          <a:bodyPr wrap="square">
            <a:spAutoFit/>
          </a:bodyPr>
          <a:lstStyle/>
          <a:p>
            <a:r>
              <a:rPr lang="pl-PL" altLang="pl-PL" sz="2000" dirty="0" smtClean="0"/>
              <a:t>Jakie zawody będą poszukiwane i cenione za kilka lat? </a:t>
            </a:r>
            <a:endParaRPr lang="pl-PL" sz="2000" dirty="0"/>
          </a:p>
        </p:txBody>
      </p:sp>
      <p:sp>
        <p:nvSpPr>
          <p:cNvPr id="8" name="Prostokąt 7"/>
          <p:cNvSpPr/>
          <p:nvPr/>
        </p:nvSpPr>
        <p:spPr>
          <a:xfrm>
            <a:off x="5796136" y="2276872"/>
            <a:ext cx="2664296" cy="1323439"/>
          </a:xfrm>
          <a:prstGeom prst="rect">
            <a:avLst/>
          </a:prstGeom>
        </p:spPr>
        <p:txBody>
          <a:bodyPr wrap="square">
            <a:spAutoFit/>
          </a:bodyPr>
          <a:lstStyle/>
          <a:p>
            <a:r>
              <a:rPr lang="pl-PL" altLang="pl-PL" sz="2000" dirty="0" smtClean="0"/>
              <a:t>Jak zaplanować przyszłość, aby wykorzystać w pełni swoje możliwości? </a:t>
            </a:r>
            <a:endParaRPr lang="pl-PL" sz="2000" dirty="0"/>
          </a:p>
        </p:txBody>
      </p:sp>
      <p:pic>
        <p:nvPicPr>
          <p:cNvPr id="6150" name="Picture 6" descr="C:\Users\Woyto\AppData\Local\Microsoft\Windows\INetCache\IE\393H1BOX\question_mark_PNG56[1].png"/>
          <p:cNvPicPr>
            <a:picLocks noChangeAspect="1" noChangeArrowheads="1"/>
          </p:cNvPicPr>
          <p:nvPr/>
        </p:nvPicPr>
        <p:blipFill>
          <a:blip r:embed="rId2" cstate="print"/>
          <a:srcRect/>
          <a:stretch>
            <a:fillRect/>
          </a:stretch>
        </p:blipFill>
        <p:spPr bwMode="auto">
          <a:xfrm>
            <a:off x="2627784" y="404664"/>
            <a:ext cx="3429000" cy="3429000"/>
          </a:xfrm>
          <a:prstGeom prst="rect">
            <a:avLst/>
          </a:prstGeom>
          <a:noFill/>
        </p:spPr>
      </p:pic>
      <p:pic>
        <p:nvPicPr>
          <p:cNvPr id="9" name="Obraz 8"/>
          <p:cNvPicPr/>
          <p:nvPr/>
        </p:nvPicPr>
        <p:blipFill>
          <a:blip r:embed="rId3" cstate="print"/>
          <a:srcRect/>
          <a:stretch>
            <a:fillRect/>
          </a:stretch>
        </p:blipFill>
        <p:spPr bwMode="auto">
          <a:xfrm>
            <a:off x="611560" y="6021288"/>
            <a:ext cx="8064896" cy="496876"/>
          </a:xfrm>
          <a:prstGeom prst="rect">
            <a:avLst/>
          </a:prstGeom>
          <a:solidFill>
            <a:srgbClr val="FFFFFF"/>
          </a:solid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23528" y="404664"/>
            <a:ext cx="8532440" cy="1200329"/>
          </a:xfrm>
          <a:prstGeom prst="rect">
            <a:avLst/>
          </a:prstGeom>
        </p:spPr>
        <p:txBody>
          <a:bodyPr wrap="square">
            <a:spAutoFit/>
          </a:bodyPr>
          <a:lstStyle/>
          <a:p>
            <a:r>
              <a:rPr lang="pl-PL" altLang="pl-PL" sz="2400" dirty="0" smtClean="0"/>
              <a:t>Lista zawodów z przyszłością powinna być ważną wskazówką dla wszystkich, którzy zastanawiają się nad swoim wyborem drogi zawodowej.</a:t>
            </a:r>
            <a:endParaRPr lang="pl-PL" sz="2400" dirty="0"/>
          </a:p>
        </p:txBody>
      </p:sp>
      <p:pic>
        <p:nvPicPr>
          <p:cNvPr id="3074" name="Picture 2" descr="C:\Users\Woyto\Desktop\jaki-zawod-wybrac960x678.jpeg"/>
          <p:cNvPicPr>
            <a:picLocks noChangeAspect="1" noChangeArrowheads="1"/>
          </p:cNvPicPr>
          <p:nvPr/>
        </p:nvPicPr>
        <p:blipFill>
          <a:blip r:embed="rId2" cstate="print"/>
          <a:srcRect/>
          <a:stretch>
            <a:fillRect/>
          </a:stretch>
        </p:blipFill>
        <p:spPr bwMode="auto">
          <a:xfrm>
            <a:off x="1835696" y="1700808"/>
            <a:ext cx="5760640" cy="4069645"/>
          </a:xfrm>
          <a:prstGeom prst="rect">
            <a:avLst/>
          </a:prstGeom>
          <a:ln>
            <a:noFill/>
          </a:ln>
          <a:effectLst>
            <a:softEdge rad="112500"/>
          </a:effectLst>
        </p:spPr>
      </p:pic>
      <p:pic>
        <p:nvPicPr>
          <p:cNvPr id="4" name="Obraz 3"/>
          <p:cNvPicPr/>
          <p:nvPr/>
        </p:nvPicPr>
        <p:blipFill>
          <a:blip r:embed="rId3" cstate="print"/>
          <a:srcRect/>
          <a:stretch>
            <a:fillRect/>
          </a:stretch>
        </p:blipFill>
        <p:spPr bwMode="auto">
          <a:xfrm>
            <a:off x="611560" y="6093296"/>
            <a:ext cx="8064896" cy="496876"/>
          </a:xfrm>
          <a:prstGeom prst="rect">
            <a:avLst/>
          </a:prstGeom>
          <a:solidFill>
            <a:srgbClr val="FFFFFF"/>
          </a:solid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3347864" y="260648"/>
            <a:ext cx="2520280" cy="769441"/>
          </a:xfrm>
          <a:prstGeom prst="rect">
            <a:avLst/>
          </a:prstGeom>
          <a:noFill/>
        </p:spPr>
        <p:txBody>
          <a:bodyPr wrap="square" rtlCol="0">
            <a:spAutoFit/>
          </a:bodyPr>
          <a:lstStyle/>
          <a:p>
            <a:r>
              <a:rPr lang="pl-PL" sz="4400" b="1" dirty="0" smtClean="0">
                <a:solidFill>
                  <a:schemeClr val="tx2">
                    <a:lumMod val="75000"/>
                  </a:schemeClr>
                </a:solidFill>
              </a:rPr>
              <a:t>PRAWNIK</a:t>
            </a:r>
            <a:endParaRPr lang="pl-PL" sz="3200" b="1" dirty="0">
              <a:solidFill>
                <a:schemeClr val="tx2">
                  <a:lumMod val="75000"/>
                </a:schemeClr>
              </a:solidFill>
            </a:endParaRPr>
          </a:p>
        </p:txBody>
      </p:sp>
      <p:sp>
        <p:nvSpPr>
          <p:cNvPr id="3" name="Prostokąt 2"/>
          <p:cNvSpPr/>
          <p:nvPr/>
        </p:nvSpPr>
        <p:spPr>
          <a:xfrm>
            <a:off x="323528" y="980728"/>
            <a:ext cx="8496944" cy="400110"/>
          </a:xfrm>
          <a:prstGeom prst="rect">
            <a:avLst/>
          </a:prstGeom>
        </p:spPr>
        <p:txBody>
          <a:bodyPr wrap="square">
            <a:spAutoFit/>
          </a:bodyPr>
          <a:lstStyle/>
          <a:p>
            <a:r>
              <a:rPr lang="pl-PL" sz="2000" dirty="0"/>
              <a:t>O</a:t>
            </a:r>
            <a:r>
              <a:rPr lang="pl-PL" sz="2000" dirty="0" smtClean="0"/>
              <a:t>soba </a:t>
            </a:r>
            <a:r>
              <a:rPr lang="pl-PL" sz="2000" dirty="0"/>
              <a:t>pełniąca funkcję lub zawód albo posiadająca wykształcenie prawnicze.</a:t>
            </a:r>
          </a:p>
        </p:txBody>
      </p:sp>
      <p:sp>
        <p:nvSpPr>
          <p:cNvPr id="4" name="Prostokąt 3"/>
          <p:cNvSpPr/>
          <p:nvPr/>
        </p:nvSpPr>
        <p:spPr>
          <a:xfrm>
            <a:off x="179512" y="1340768"/>
            <a:ext cx="8964488" cy="1477328"/>
          </a:xfrm>
          <a:prstGeom prst="rect">
            <a:avLst/>
          </a:prstGeom>
        </p:spPr>
        <p:txBody>
          <a:bodyPr wrap="square">
            <a:spAutoFit/>
          </a:bodyPr>
          <a:lstStyle/>
          <a:p>
            <a:r>
              <a:rPr lang="pl-PL" dirty="0" smtClean="0"/>
              <a:t>Zawody </a:t>
            </a:r>
            <a:r>
              <a:rPr lang="pl-PL" dirty="0"/>
              <a:t>prawnicze istnieją, by regulować stosunki między jednostkami ludzkimi, oraz między zespołami ludzkimi</a:t>
            </a:r>
            <a:r>
              <a:rPr lang="pl-PL" dirty="0" smtClean="0"/>
              <a:t>. </a:t>
            </a:r>
            <a:r>
              <a:rPr lang="pl-PL" dirty="0"/>
              <a:t>Poza tym zawody prawnicze istnieją po to aby: „reprezentować interesy ludzi i towarzyszyć im przy tym przed sądami i innymi organizacjami, przygotowywać i weryfikować dokumenty prawne, spełniać rolę mediatorów, arbitrów i </a:t>
            </a:r>
            <a:r>
              <a:rPr lang="pl-PL" dirty="0" smtClean="0"/>
              <a:t>negocjatorów, </a:t>
            </a:r>
            <a:r>
              <a:rPr lang="pl-PL" dirty="0"/>
              <a:t>chronić prawa człowieka oraz realizować </a:t>
            </a:r>
            <a:r>
              <a:rPr lang="pl-PL" dirty="0" smtClean="0"/>
              <a:t>sprawiedliwość.</a:t>
            </a:r>
            <a:endParaRPr lang="pl-PL" dirty="0"/>
          </a:p>
        </p:txBody>
      </p:sp>
      <p:sp>
        <p:nvSpPr>
          <p:cNvPr id="5" name="Prostokąt 4"/>
          <p:cNvSpPr/>
          <p:nvPr/>
        </p:nvSpPr>
        <p:spPr>
          <a:xfrm>
            <a:off x="323528" y="2852936"/>
            <a:ext cx="3528392" cy="2031325"/>
          </a:xfrm>
          <a:prstGeom prst="rect">
            <a:avLst/>
          </a:prstGeom>
        </p:spPr>
        <p:txBody>
          <a:bodyPr wrap="square">
            <a:spAutoFit/>
          </a:bodyPr>
          <a:lstStyle/>
          <a:p>
            <a:r>
              <a:rPr lang="pl-PL" dirty="0"/>
              <a:t>P</a:t>
            </a:r>
            <a:r>
              <a:rPr lang="pl-PL" dirty="0" smtClean="0"/>
              <a:t>rawnik </a:t>
            </a:r>
            <a:r>
              <a:rPr lang="pl-PL" dirty="0"/>
              <a:t>zatrudniony w kancelarii może zarabiać od 3 tys. zł do nawet 18 tys. zł. Starszy prawnik otrzymuje wynagrodzenie brutto w granicach 4 – 30 tys. zł, lokalny partner 15 – 40 tys., a partner w kancelarii 20 – 60 tys. zł.</a:t>
            </a:r>
          </a:p>
        </p:txBody>
      </p:sp>
      <p:pic>
        <p:nvPicPr>
          <p:cNvPr id="7170" name="Picture 2" descr="C:\Users\Woyto\Desktop\0004FHW9GLOM2F1T-C122-F4.jpg"/>
          <p:cNvPicPr>
            <a:picLocks noChangeAspect="1" noChangeArrowheads="1"/>
          </p:cNvPicPr>
          <p:nvPr/>
        </p:nvPicPr>
        <p:blipFill>
          <a:blip r:embed="rId2" cstate="print"/>
          <a:srcRect/>
          <a:stretch>
            <a:fillRect/>
          </a:stretch>
        </p:blipFill>
        <p:spPr bwMode="auto">
          <a:xfrm>
            <a:off x="3779912" y="2780928"/>
            <a:ext cx="4775268" cy="3024336"/>
          </a:xfrm>
          <a:prstGeom prst="rect">
            <a:avLst/>
          </a:prstGeom>
          <a:ln>
            <a:noFill/>
          </a:ln>
          <a:effectLst>
            <a:softEdge rad="112500"/>
          </a:effectLst>
        </p:spPr>
      </p:pic>
      <p:pic>
        <p:nvPicPr>
          <p:cNvPr id="7" name="Obraz 6"/>
          <p:cNvPicPr/>
          <p:nvPr/>
        </p:nvPicPr>
        <p:blipFill>
          <a:blip r:embed="rId3" cstate="print"/>
          <a:srcRect/>
          <a:stretch>
            <a:fillRect/>
          </a:stretch>
        </p:blipFill>
        <p:spPr bwMode="auto">
          <a:xfrm>
            <a:off x="539552" y="6165304"/>
            <a:ext cx="8136904" cy="496876"/>
          </a:xfrm>
          <a:prstGeom prst="rect">
            <a:avLst/>
          </a:prstGeom>
          <a:solidFill>
            <a:srgbClr val="FFFFFF"/>
          </a:solidFill>
          <a:ln w="9525">
            <a:noFill/>
            <a:miter lim="800000"/>
            <a:headEnd/>
            <a:tailEnd/>
          </a:ln>
        </p:spPr>
      </p:pic>
    </p:spTree>
  </p:cSld>
  <p:clrMapOvr>
    <a:masterClrMapping/>
  </p:clrMapOvr>
  <p:transition>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51520" y="1196752"/>
            <a:ext cx="8676456" cy="1200329"/>
          </a:xfrm>
          <a:prstGeom prst="rect">
            <a:avLst/>
          </a:prstGeom>
        </p:spPr>
        <p:txBody>
          <a:bodyPr wrap="square">
            <a:spAutoFit/>
          </a:bodyPr>
          <a:lstStyle/>
          <a:p>
            <a:r>
              <a:rPr lang="pl-PL" dirty="0" smtClean="0"/>
              <a:t>Osoba</a:t>
            </a:r>
            <a:r>
              <a:rPr lang="pl-PL" dirty="0"/>
              <a:t>, która wykształciła się na specjalistę w dziedzinie nauk komputerowych, posiadającego wiedzę i umiejętności na </a:t>
            </a:r>
            <a:r>
              <a:rPr lang="pl-PL" dirty="0" smtClean="0"/>
              <a:t>temat </a:t>
            </a:r>
            <a:r>
              <a:rPr lang="pl-PL" dirty="0"/>
              <a:t>metod tworzenia, przetwarzania i przekazu </a:t>
            </a:r>
            <a:r>
              <a:rPr lang="pl-PL" dirty="0" smtClean="0"/>
              <a:t>informacji, </a:t>
            </a:r>
            <a:r>
              <a:rPr lang="pl-PL" dirty="0"/>
              <a:t>potrafiącego tworzyć, przekształcać i przekazywać dane za pomocą programów komputerowych, wykorzystujących umieszczone w nich informacje do określonych działań.</a:t>
            </a:r>
          </a:p>
        </p:txBody>
      </p:sp>
      <p:sp>
        <p:nvSpPr>
          <p:cNvPr id="3" name="Prostokąt 2"/>
          <p:cNvSpPr/>
          <p:nvPr/>
        </p:nvSpPr>
        <p:spPr>
          <a:xfrm>
            <a:off x="5580112" y="3068960"/>
            <a:ext cx="3024336" cy="2308324"/>
          </a:xfrm>
          <a:prstGeom prst="rect">
            <a:avLst/>
          </a:prstGeom>
        </p:spPr>
        <p:txBody>
          <a:bodyPr wrap="square">
            <a:spAutoFit/>
          </a:bodyPr>
          <a:lstStyle/>
          <a:p>
            <a:r>
              <a:rPr lang="pl-PL" dirty="0"/>
              <a:t>Zwykle informatyk specjalizuje się w określonej dziedzinie nauk </a:t>
            </a:r>
            <a:r>
              <a:rPr lang="pl-PL" dirty="0" smtClean="0"/>
              <a:t>komputerowych. Liczba </a:t>
            </a:r>
            <a:r>
              <a:rPr lang="pl-PL" dirty="0"/>
              <a:t>profesji informatycznych sięga dziś 20, a najważniejsze z nich to: programista, administrator, specjalista od sieci komputerowych.</a:t>
            </a:r>
          </a:p>
        </p:txBody>
      </p:sp>
      <p:sp>
        <p:nvSpPr>
          <p:cNvPr id="4" name="Prostokąt 3"/>
          <p:cNvSpPr/>
          <p:nvPr/>
        </p:nvSpPr>
        <p:spPr>
          <a:xfrm>
            <a:off x="251520" y="2348880"/>
            <a:ext cx="8892480" cy="646331"/>
          </a:xfrm>
          <a:prstGeom prst="rect">
            <a:avLst/>
          </a:prstGeom>
        </p:spPr>
        <p:txBody>
          <a:bodyPr wrap="square">
            <a:spAutoFit/>
          </a:bodyPr>
          <a:lstStyle/>
          <a:p>
            <a:r>
              <a:rPr lang="pl-PL" dirty="0"/>
              <a:t>Miesięczne wynagrodzenie całkowite (</a:t>
            </a:r>
            <a:r>
              <a:rPr lang="pl-PL" dirty="0" smtClean="0"/>
              <a:t>mediana) </a:t>
            </a:r>
            <a:r>
              <a:rPr lang="pl-PL" dirty="0"/>
              <a:t>na tym stanowisku wynosi 3 956 PLN brutto. Co drugi informatyk (stanowisko ogólne) otrzymuje pensję od 3 040 PLN do 5 275 PLN. </a:t>
            </a:r>
          </a:p>
        </p:txBody>
      </p:sp>
      <p:sp>
        <p:nvSpPr>
          <p:cNvPr id="5" name="pole tekstowe 4"/>
          <p:cNvSpPr txBox="1"/>
          <p:nvPr/>
        </p:nvSpPr>
        <p:spPr>
          <a:xfrm>
            <a:off x="2843808" y="332656"/>
            <a:ext cx="3600400" cy="769441"/>
          </a:xfrm>
          <a:prstGeom prst="rect">
            <a:avLst/>
          </a:prstGeom>
          <a:noFill/>
        </p:spPr>
        <p:txBody>
          <a:bodyPr wrap="square" rtlCol="0">
            <a:spAutoFit/>
          </a:bodyPr>
          <a:lstStyle/>
          <a:p>
            <a:r>
              <a:rPr lang="pl-PL" sz="4400" b="1" dirty="0" smtClean="0">
                <a:solidFill>
                  <a:schemeClr val="tx2">
                    <a:lumMod val="75000"/>
                  </a:schemeClr>
                </a:solidFill>
              </a:rPr>
              <a:t>INFORMATYK</a:t>
            </a:r>
            <a:endParaRPr lang="pl-PL" b="1" dirty="0">
              <a:solidFill>
                <a:schemeClr val="tx2">
                  <a:lumMod val="75000"/>
                </a:schemeClr>
              </a:solidFill>
            </a:endParaRPr>
          </a:p>
        </p:txBody>
      </p:sp>
      <p:pic>
        <p:nvPicPr>
          <p:cNvPr id="2050" name="Picture 2" descr="C:\Users\Woyto\Desktop\cv-informatyk.jpg"/>
          <p:cNvPicPr>
            <a:picLocks noChangeAspect="1" noChangeArrowheads="1"/>
          </p:cNvPicPr>
          <p:nvPr/>
        </p:nvPicPr>
        <p:blipFill>
          <a:blip r:embed="rId2" cstate="print"/>
          <a:srcRect/>
          <a:stretch>
            <a:fillRect/>
          </a:stretch>
        </p:blipFill>
        <p:spPr bwMode="auto">
          <a:xfrm>
            <a:off x="611560" y="3068960"/>
            <a:ext cx="4248472" cy="2838420"/>
          </a:xfrm>
          <a:prstGeom prst="rect">
            <a:avLst/>
          </a:prstGeom>
          <a:ln>
            <a:noFill/>
          </a:ln>
          <a:effectLst>
            <a:softEdge rad="112500"/>
          </a:effectLst>
        </p:spPr>
      </p:pic>
      <p:pic>
        <p:nvPicPr>
          <p:cNvPr id="7" name="Obraz 6"/>
          <p:cNvPicPr/>
          <p:nvPr/>
        </p:nvPicPr>
        <p:blipFill>
          <a:blip r:embed="rId3" cstate="print"/>
          <a:srcRect/>
          <a:stretch>
            <a:fillRect/>
          </a:stretch>
        </p:blipFill>
        <p:spPr bwMode="auto">
          <a:xfrm>
            <a:off x="539552" y="6165304"/>
            <a:ext cx="8208912" cy="496876"/>
          </a:xfrm>
          <a:prstGeom prst="rect">
            <a:avLst/>
          </a:prstGeom>
          <a:solidFill>
            <a:srgbClr val="FFFFFF"/>
          </a:solid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23528" y="908720"/>
            <a:ext cx="8352928" cy="1846659"/>
          </a:xfrm>
          <a:prstGeom prst="rect">
            <a:avLst/>
          </a:prstGeom>
        </p:spPr>
        <p:txBody>
          <a:bodyPr wrap="square">
            <a:spAutoFit/>
          </a:bodyPr>
          <a:lstStyle/>
          <a:p>
            <a:r>
              <a:rPr lang="pl-PL" sz="1900" dirty="0"/>
              <a:t>O</a:t>
            </a:r>
            <a:r>
              <a:rPr lang="pl-PL" sz="1900" dirty="0" smtClean="0"/>
              <a:t>soba </a:t>
            </a:r>
            <a:r>
              <a:rPr lang="pl-PL" sz="1900" dirty="0"/>
              <a:t>posiadająca wiedzę i uprawnienia do leczenia ludzi i </a:t>
            </a:r>
            <a:r>
              <a:rPr lang="pl-PL" sz="1900" dirty="0" smtClean="0"/>
              <a:t>zwierząt. </a:t>
            </a:r>
            <a:r>
              <a:rPr lang="pl-PL" sz="1900" dirty="0"/>
              <a:t>W Polsce jest nim osoba posiadająca właściwe kwalifikacje, potwierdzone wymaganymi dokumentami, do udzielania świadczeń zdrowotnych, w szczególności do: badania stanu zdrowia, rozpoznawania chorób i zapobiegania im, leczenia i </a:t>
            </a:r>
            <a:r>
              <a:rPr lang="pl-PL" sz="1900" dirty="0" smtClean="0"/>
              <a:t>rehabilitacji</a:t>
            </a:r>
            <a:r>
              <a:rPr lang="pl-PL" sz="1900" dirty="0"/>
              <a:t> chorych, udzielania porad lekarskich, a także wydawania opinii i orzeczeń lekarskich, w zakresie swojej </a:t>
            </a:r>
            <a:r>
              <a:rPr lang="pl-PL" sz="1900" dirty="0" smtClean="0"/>
              <a:t>specjalizacji.</a:t>
            </a:r>
            <a:endParaRPr lang="pl-PL" sz="1900" dirty="0"/>
          </a:p>
        </p:txBody>
      </p:sp>
      <p:sp>
        <p:nvSpPr>
          <p:cNvPr id="4" name="pole tekstowe 3"/>
          <p:cNvSpPr txBox="1"/>
          <p:nvPr/>
        </p:nvSpPr>
        <p:spPr>
          <a:xfrm>
            <a:off x="5508104" y="2852936"/>
            <a:ext cx="3168352" cy="2139047"/>
          </a:xfrm>
          <a:prstGeom prst="rect">
            <a:avLst/>
          </a:prstGeom>
          <a:noFill/>
        </p:spPr>
        <p:txBody>
          <a:bodyPr wrap="square" rtlCol="0">
            <a:spAutoFit/>
          </a:bodyPr>
          <a:lstStyle/>
          <a:p>
            <a:r>
              <a:rPr lang="pl-PL" sz="1900" dirty="0" smtClean="0"/>
              <a:t>Przykładowe dziedziny:</a:t>
            </a:r>
          </a:p>
          <a:p>
            <a:r>
              <a:rPr lang="pl-PL" sz="1900" dirty="0" smtClean="0"/>
              <a:t>1.Psychiatra</a:t>
            </a:r>
          </a:p>
          <a:p>
            <a:r>
              <a:rPr lang="pl-PL" sz="1900" dirty="0" smtClean="0"/>
              <a:t>2.Pediatra</a:t>
            </a:r>
          </a:p>
          <a:p>
            <a:r>
              <a:rPr lang="pl-PL" sz="1900" dirty="0" smtClean="0"/>
              <a:t>3.Chirurg</a:t>
            </a:r>
          </a:p>
          <a:p>
            <a:r>
              <a:rPr lang="pl-PL" sz="1900" dirty="0" smtClean="0"/>
              <a:t>4. Neurolog</a:t>
            </a:r>
          </a:p>
          <a:p>
            <a:r>
              <a:rPr lang="pl-PL" sz="1900" dirty="0" smtClean="0"/>
              <a:t>5.Kardiolog</a:t>
            </a:r>
          </a:p>
          <a:p>
            <a:r>
              <a:rPr lang="pl-PL" sz="1900" dirty="0" smtClean="0"/>
              <a:t>6. Dermatolog</a:t>
            </a:r>
          </a:p>
        </p:txBody>
      </p:sp>
      <p:sp>
        <p:nvSpPr>
          <p:cNvPr id="5" name="Prostokąt 4"/>
          <p:cNvSpPr/>
          <p:nvPr/>
        </p:nvSpPr>
        <p:spPr>
          <a:xfrm>
            <a:off x="395536" y="5301208"/>
            <a:ext cx="8532440" cy="677108"/>
          </a:xfrm>
          <a:prstGeom prst="rect">
            <a:avLst/>
          </a:prstGeom>
        </p:spPr>
        <p:txBody>
          <a:bodyPr wrap="square">
            <a:spAutoFit/>
          </a:bodyPr>
          <a:lstStyle/>
          <a:p>
            <a:r>
              <a:rPr lang="pl-PL" sz="1900" dirty="0"/>
              <a:t>Miesięczne wynagrodzenie całkowite (</a:t>
            </a:r>
            <a:r>
              <a:rPr lang="pl-PL" sz="1900" dirty="0" smtClean="0"/>
              <a:t>mediana) </a:t>
            </a:r>
            <a:r>
              <a:rPr lang="pl-PL" sz="1900" dirty="0"/>
              <a:t>na tym stanowisku wynosi 3 607 PLN brutto. Co drugi lekarz otrzymuje pensję od 3 071 PLN do 4 324 </a:t>
            </a:r>
            <a:r>
              <a:rPr lang="pl-PL" sz="1900" dirty="0" smtClean="0"/>
              <a:t>PLN</a:t>
            </a:r>
            <a:r>
              <a:rPr lang="pl-PL" sz="1900" dirty="0"/>
              <a:t>.</a:t>
            </a:r>
          </a:p>
        </p:txBody>
      </p:sp>
      <p:sp>
        <p:nvSpPr>
          <p:cNvPr id="7" name="pole tekstowe 6"/>
          <p:cNvSpPr txBox="1"/>
          <p:nvPr/>
        </p:nvSpPr>
        <p:spPr>
          <a:xfrm>
            <a:off x="2411760" y="188640"/>
            <a:ext cx="4248472" cy="769441"/>
          </a:xfrm>
          <a:prstGeom prst="rect">
            <a:avLst/>
          </a:prstGeom>
          <a:noFill/>
        </p:spPr>
        <p:txBody>
          <a:bodyPr wrap="square" rtlCol="0">
            <a:spAutoFit/>
          </a:bodyPr>
          <a:lstStyle/>
          <a:p>
            <a:pPr algn="ctr"/>
            <a:r>
              <a:rPr lang="pl-PL" sz="4400" b="1" i="1" dirty="0" smtClean="0">
                <a:solidFill>
                  <a:schemeClr val="tx2">
                    <a:lumMod val="75000"/>
                  </a:schemeClr>
                </a:solidFill>
              </a:rPr>
              <a:t>LEKARZ</a:t>
            </a:r>
            <a:endParaRPr lang="pl-PL" sz="4400" b="1" i="1" dirty="0">
              <a:solidFill>
                <a:schemeClr val="tx2">
                  <a:lumMod val="75000"/>
                </a:schemeClr>
              </a:solidFill>
            </a:endParaRPr>
          </a:p>
        </p:txBody>
      </p:sp>
      <p:pic>
        <p:nvPicPr>
          <p:cNvPr id="1027" name="Picture 3" descr="C:\Users\Woyto\Desktop\egzamin\happy_doctors.png"/>
          <p:cNvPicPr>
            <a:picLocks noChangeAspect="1" noChangeArrowheads="1"/>
          </p:cNvPicPr>
          <p:nvPr/>
        </p:nvPicPr>
        <p:blipFill>
          <a:blip r:embed="rId2" cstate="print"/>
          <a:srcRect/>
          <a:stretch>
            <a:fillRect/>
          </a:stretch>
        </p:blipFill>
        <p:spPr bwMode="auto">
          <a:xfrm>
            <a:off x="683568" y="2924944"/>
            <a:ext cx="4536504" cy="2271881"/>
          </a:xfrm>
          <a:prstGeom prst="rect">
            <a:avLst/>
          </a:prstGeom>
          <a:ln>
            <a:noFill/>
          </a:ln>
          <a:effectLst>
            <a:softEdge rad="112500"/>
          </a:effectLst>
        </p:spPr>
      </p:pic>
      <p:pic>
        <p:nvPicPr>
          <p:cNvPr id="8" name="Obraz 7"/>
          <p:cNvPicPr/>
          <p:nvPr/>
        </p:nvPicPr>
        <p:blipFill>
          <a:blip r:embed="rId3" cstate="print"/>
          <a:srcRect/>
          <a:stretch>
            <a:fillRect/>
          </a:stretch>
        </p:blipFill>
        <p:spPr bwMode="auto">
          <a:xfrm>
            <a:off x="611560" y="6165304"/>
            <a:ext cx="7992888" cy="496876"/>
          </a:xfrm>
          <a:prstGeom prst="rect">
            <a:avLst/>
          </a:prstGeom>
          <a:solidFill>
            <a:srgbClr val="FFFFFF"/>
          </a:solidFill>
          <a:ln w="9525">
            <a:noFill/>
            <a:miter lim="800000"/>
            <a:headEnd/>
            <a:tailEnd/>
          </a:ln>
        </p:spPr>
      </p:pic>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051720" y="332656"/>
            <a:ext cx="5040560" cy="792088"/>
          </a:xfrm>
          <a:prstGeom prst="rect">
            <a:avLst/>
          </a:prstGeom>
          <a:noFill/>
        </p:spPr>
        <p:txBody>
          <a:bodyPr wrap="square" rtlCol="0">
            <a:spAutoFit/>
          </a:bodyPr>
          <a:lstStyle/>
          <a:p>
            <a:pPr algn="ctr"/>
            <a:r>
              <a:rPr lang="pl-PL" sz="4400" b="1" i="1" dirty="0">
                <a:solidFill>
                  <a:schemeClr val="tx2">
                    <a:lumMod val="75000"/>
                  </a:schemeClr>
                </a:solidFill>
              </a:rPr>
              <a:t>MENADŻER</a:t>
            </a:r>
          </a:p>
        </p:txBody>
      </p:sp>
      <p:sp>
        <p:nvSpPr>
          <p:cNvPr id="3" name="Prostokąt 2"/>
          <p:cNvSpPr/>
          <p:nvPr/>
        </p:nvSpPr>
        <p:spPr>
          <a:xfrm>
            <a:off x="251520" y="1124744"/>
            <a:ext cx="4104456" cy="1938992"/>
          </a:xfrm>
          <a:prstGeom prst="rect">
            <a:avLst/>
          </a:prstGeom>
        </p:spPr>
        <p:txBody>
          <a:bodyPr wrap="square">
            <a:spAutoFit/>
          </a:bodyPr>
          <a:lstStyle/>
          <a:p>
            <a:r>
              <a:rPr lang="pl-PL" sz="2000" dirty="0"/>
              <a:t>O</a:t>
            </a:r>
            <a:r>
              <a:rPr lang="pl-PL" sz="2000" dirty="0" smtClean="0"/>
              <a:t>soba</a:t>
            </a:r>
            <a:r>
              <a:rPr lang="pl-PL" sz="2000" dirty="0"/>
              <a:t>, której podstawowym zadaniem jest realizacja procesu zarządzania – planowanie i podejmowanie decyzji, organizowanie, przewodzenie – motywowanie i kontrolowanie.</a:t>
            </a:r>
          </a:p>
        </p:txBody>
      </p:sp>
      <p:pic>
        <p:nvPicPr>
          <p:cNvPr id="8200" name="Picture 8" descr="C:\Users\Woyto\AppData\Local\Microsoft\Windows\INetCache\IE\393H1BOX\CommunityManager2[1].png"/>
          <p:cNvPicPr>
            <a:picLocks noChangeAspect="1" noChangeArrowheads="1"/>
          </p:cNvPicPr>
          <p:nvPr/>
        </p:nvPicPr>
        <p:blipFill>
          <a:blip r:embed="rId2" cstate="print"/>
          <a:srcRect/>
          <a:stretch>
            <a:fillRect/>
          </a:stretch>
        </p:blipFill>
        <p:spPr bwMode="auto">
          <a:xfrm>
            <a:off x="251520" y="3068960"/>
            <a:ext cx="4176464" cy="2784309"/>
          </a:xfrm>
          <a:prstGeom prst="rect">
            <a:avLst/>
          </a:prstGeom>
          <a:ln>
            <a:noFill/>
          </a:ln>
          <a:effectLst>
            <a:softEdge rad="112500"/>
          </a:effectLst>
        </p:spPr>
      </p:pic>
      <p:sp>
        <p:nvSpPr>
          <p:cNvPr id="11" name="Prostokąt 10"/>
          <p:cNvSpPr/>
          <p:nvPr/>
        </p:nvSpPr>
        <p:spPr>
          <a:xfrm>
            <a:off x="4499992" y="1124744"/>
            <a:ext cx="4176464" cy="3170099"/>
          </a:xfrm>
          <a:prstGeom prst="rect">
            <a:avLst/>
          </a:prstGeom>
        </p:spPr>
        <p:txBody>
          <a:bodyPr wrap="square">
            <a:spAutoFit/>
          </a:bodyPr>
          <a:lstStyle/>
          <a:p>
            <a:r>
              <a:rPr lang="pl-PL" sz="2000" dirty="0"/>
              <a:t>Manager jest osobą zasadniczo związaną z zarządzaniem. Do głównych zadań managera, bez względu na branżę zalicza się:</a:t>
            </a:r>
          </a:p>
          <a:p>
            <a:r>
              <a:rPr lang="pl-PL" sz="2000" dirty="0"/>
              <a:t>-organizowanie i przydzielanie pracy</a:t>
            </a:r>
          </a:p>
          <a:p>
            <a:r>
              <a:rPr lang="pl-PL" sz="2000" dirty="0"/>
              <a:t>-kontrolowanie postępów w pracy</a:t>
            </a:r>
          </a:p>
          <a:p>
            <a:r>
              <a:rPr lang="pl-PL" sz="2000" dirty="0"/>
              <a:t>-reprezentowanie firmy na zewnątrz</a:t>
            </a:r>
          </a:p>
          <a:p>
            <a:r>
              <a:rPr lang="pl-PL" sz="2000" dirty="0"/>
              <a:t>-przewodzenie zespołowi</a:t>
            </a:r>
          </a:p>
          <a:p>
            <a:r>
              <a:rPr lang="pl-PL" sz="2000" dirty="0"/>
              <a:t>-pomoc w rozwiązywaniu konfliktów pracowniczych</a:t>
            </a:r>
            <a:r>
              <a:rPr lang="pl-PL" dirty="0" smtClean="0"/>
              <a:t>.</a:t>
            </a:r>
            <a:endParaRPr lang="pl-PL" dirty="0"/>
          </a:p>
        </p:txBody>
      </p:sp>
      <p:pic>
        <p:nvPicPr>
          <p:cNvPr id="6" name="Obraz 5"/>
          <p:cNvPicPr/>
          <p:nvPr/>
        </p:nvPicPr>
        <p:blipFill>
          <a:blip r:embed="rId3" cstate="print"/>
          <a:srcRect/>
          <a:stretch>
            <a:fillRect/>
          </a:stretch>
        </p:blipFill>
        <p:spPr bwMode="auto">
          <a:xfrm>
            <a:off x="539552" y="6165304"/>
            <a:ext cx="8064896" cy="496876"/>
          </a:xfrm>
          <a:prstGeom prst="rect">
            <a:avLst/>
          </a:prstGeom>
          <a:solidFill>
            <a:srgbClr val="FFFFFF"/>
          </a:solid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2843808" y="332656"/>
            <a:ext cx="3600400" cy="769441"/>
          </a:xfrm>
          <a:prstGeom prst="rect">
            <a:avLst/>
          </a:prstGeom>
          <a:noFill/>
        </p:spPr>
        <p:txBody>
          <a:bodyPr wrap="square" rtlCol="0">
            <a:spAutoFit/>
          </a:bodyPr>
          <a:lstStyle/>
          <a:p>
            <a:r>
              <a:rPr lang="pl-PL" sz="4400" b="1" i="1" dirty="0">
                <a:solidFill>
                  <a:schemeClr val="tx2">
                    <a:lumMod val="75000"/>
                  </a:schemeClr>
                </a:solidFill>
              </a:rPr>
              <a:t>DIETETYK</a:t>
            </a:r>
          </a:p>
        </p:txBody>
      </p:sp>
      <p:pic>
        <p:nvPicPr>
          <p:cNvPr id="9218" name="Picture 2" descr="Znalezione obrazy dla zapytania DIETETYK"/>
          <p:cNvPicPr>
            <a:picLocks noChangeAspect="1" noChangeArrowheads="1"/>
          </p:cNvPicPr>
          <p:nvPr/>
        </p:nvPicPr>
        <p:blipFill>
          <a:blip r:embed="rId2" cstate="print"/>
          <a:srcRect/>
          <a:stretch>
            <a:fillRect/>
          </a:stretch>
        </p:blipFill>
        <p:spPr bwMode="auto">
          <a:xfrm>
            <a:off x="4283968" y="2996952"/>
            <a:ext cx="4379946" cy="2844449"/>
          </a:xfrm>
          <a:prstGeom prst="rect">
            <a:avLst/>
          </a:prstGeom>
          <a:ln>
            <a:noFill/>
          </a:ln>
          <a:effectLst>
            <a:outerShdw blurRad="292100" dist="139700" dir="2700000" algn="tl" rotWithShape="0">
              <a:srgbClr val="333333">
                <a:alpha val="65000"/>
              </a:srgbClr>
            </a:outerShdw>
          </a:effectLst>
        </p:spPr>
      </p:pic>
      <p:sp>
        <p:nvSpPr>
          <p:cNvPr id="4" name="Prostokąt 3"/>
          <p:cNvSpPr/>
          <p:nvPr/>
        </p:nvSpPr>
        <p:spPr>
          <a:xfrm>
            <a:off x="179512" y="1196752"/>
            <a:ext cx="3888432" cy="3785652"/>
          </a:xfrm>
          <a:prstGeom prst="rect">
            <a:avLst/>
          </a:prstGeom>
        </p:spPr>
        <p:txBody>
          <a:bodyPr wrap="square">
            <a:spAutoFit/>
          </a:bodyPr>
          <a:lstStyle/>
          <a:p>
            <a:r>
              <a:rPr lang="pl-PL" sz="2000" dirty="0"/>
              <a:t>Dietetyk jest specjalistą z obszaru ochrony zdrowia, którego domeną jest żywienie człowieka w zdrowiu i w chorobie. Dietetyk zajmuje się żywieniem osób indywidualnych i żywieniem zbiorowym, edukacją żywieniową społeczeństwa oraz promocją zdrowia. O dietetyku mówi się, że jest specjalistą interdyscyplinarnym, bo posiada wiedzę także z zakresu anatomii, biochemii, medycyny i psychologii. </a:t>
            </a:r>
          </a:p>
        </p:txBody>
      </p:sp>
      <p:sp>
        <p:nvSpPr>
          <p:cNvPr id="6" name="Prostokąt 5"/>
          <p:cNvSpPr/>
          <p:nvPr/>
        </p:nvSpPr>
        <p:spPr>
          <a:xfrm>
            <a:off x="4572000" y="1268760"/>
            <a:ext cx="3888432" cy="1631216"/>
          </a:xfrm>
          <a:prstGeom prst="rect">
            <a:avLst/>
          </a:prstGeom>
        </p:spPr>
        <p:txBody>
          <a:bodyPr wrap="square">
            <a:spAutoFit/>
          </a:bodyPr>
          <a:lstStyle/>
          <a:p>
            <a:pPr lvl="0"/>
            <a:r>
              <a:rPr lang="pl-PL" sz="2000" dirty="0">
                <a:solidFill>
                  <a:prstClr val="black"/>
                </a:solidFill>
              </a:rPr>
              <a:t>Miesięczne wynagrodzenie całkowite (mediana*) na tym stanowisku wynosi 2 717 PLN brutto. Co drugi dietetyk otrzymuje pensję od 2 276 PLN do 3 493 PLN. </a:t>
            </a:r>
          </a:p>
        </p:txBody>
      </p:sp>
      <p:pic>
        <p:nvPicPr>
          <p:cNvPr id="7" name="Obraz 6"/>
          <p:cNvPicPr/>
          <p:nvPr/>
        </p:nvPicPr>
        <p:blipFill>
          <a:blip r:embed="rId3" cstate="print"/>
          <a:srcRect/>
          <a:stretch>
            <a:fillRect/>
          </a:stretch>
        </p:blipFill>
        <p:spPr bwMode="auto">
          <a:xfrm>
            <a:off x="611560" y="6093296"/>
            <a:ext cx="7992888" cy="496876"/>
          </a:xfrm>
          <a:prstGeom prst="rect">
            <a:avLst/>
          </a:prstGeom>
          <a:solidFill>
            <a:srgbClr val="FFFFFF"/>
          </a:solidFill>
          <a:ln w="9525">
            <a:noFill/>
            <a:miter lim="800000"/>
            <a:headEnd/>
            <a:tailEnd/>
          </a:ln>
        </p:spPr>
      </p:pic>
    </p:spTree>
  </p:cSld>
  <p:clrMapOvr>
    <a:masterClrMapping/>
  </p:clrMapOvr>
  <p:transition>
    <p:cover/>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TotalTime>
  <Words>554</Words>
  <Application>Microsoft Office PowerPoint</Application>
  <PresentationFormat>Pokaz na ekranie (4:3)</PresentationFormat>
  <Paragraphs>49</Paragraphs>
  <Slides>11</Slides>
  <Notes>0</Notes>
  <HiddenSlides>0</HiddenSlides>
  <MMClips>0</MMClips>
  <ScaleCrop>false</ScaleCrop>
  <HeadingPairs>
    <vt:vector size="4" baseType="variant">
      <vt:variant>
        <vt:lpstr>Motyw</vt:lpstr>
      </vt:variant>
      <vt:variant>
        <vt:i4>1</vt:i4>
      </vt:variant>
      <vt:variant>
        <vt:lpstr>Tytuły slajdów</vt:lpstr>
      </vt:variant>
      <vt:variant>
        <vt:i4>11</vt:i4>
      </vt:variant>
    </vt:vector>
  </HeadingPairs>
  <TitlesOfParts>
    <vt:vector size="12" baseType="lpstr">
      <vt:lpstr>Motyw pakietu Office</vt:lpstr>
      <vt:lpstr>ZAWODY  PRZYSZŁOŚCI</vt:lpstr>
      <vt:lpstr>Slajd 2</vt:lpstr>
      <vt:lpstr>Slajd 3</vt:lpstr>
      <vt:lpstr>Slajd 4</vt:lpstr>
      <vt:lpstr>Slajd 5</vt:lpstr>
      <vt:lpstr>Slajd 6</vt:lpstr>
      <vt:lpstr>Slajd 7</vt:lpstr>
      <vt:lpstr>Slajd 8</vt:lpstr>
      <vt:lpstr>Slajd 9</vt:lpstr>
      <vt:lpstr>Slajd 10</vt:lpstr>
      <vt:lpstr>Slajd 11</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ZAWODY PRZYSZŁOŚCI</dc:title>
  <dc:creator>Woyto</dc:creator>
  <cp:lastModifiedBy>Woyto</cp:lastModifiedBy>
  <cp:revision>38</cp:revision>
  <dcterms:created xsi:type="dcterms:W3CDTF">2018-12-29T14:39:54Z</dcterms:created>
  <dcterms:modified xsi:type="dcterms:W3CDTF">2019-01-01T16:55:19Z</dcterms:modified>
</cp:coreProperties>
</file>