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7" r:id="rId4"/>
    <p:sldId id="266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8" r:id="rId14"/>
    <p:sldId id="279" r:id="rId15"/>
    <p:sldId id="280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80" d="100"/>
          <a:sy n="80" d="100"/>
        </p:scale>
        <p:origin x="-10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oyto\Desktop\Prezentacja%20matematyczna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oyto\Desktop\Prezentacja%20matematyczna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oyto\Desktop\Prezentacja%20matematyczna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oyto\Desktop\Prezentacja%20matematyczna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oyto\Desktop\Prezentacja%20matematyczna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oyto\Desktop\Prezentacja%20matematyczn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oyto\Desktop\Prezentacja%20matematyczn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oyto\Desktop\Prezentacja%20matematyczn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oyto\Desktop\Prezentacja%20matematyczn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oyto\Desktop\Prezentacja%20matematyczn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oyto\Desktop\Prezentacja%20matematyczn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oyto\Desktop\Prezentacja%20matematyczn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oyto\Desktop\Prezentacja%20matematyczn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1.</a:t>
            </a:r>
            <a:r>
              <a:rPr lang="pl-PL" baseline="0" dirty="0" smtClean="0"/>
              <a:t>Wzrost.</a:t>
            </a:r>
            <a:endParaRPr lang="en-US" dirty="0"/>
          </a:p>
        </c:rich>
      </c:tx>
      <c:layout>
        <c:manualLayout>
          <c:xMode val="edge"/>
          <c:yMode val="edge"/>
          <c:x val="0.4208576636494254"/>
          <c:y val="3.1484528538974606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2882410428973094E-2"/>
          <c:y val="0.1215580931620624"/>
          <c:w val="0.60180883856596001"/>
          <c:h val="0.83891085856360825"/>
        </c:manualLayout>
      </c:layout>
      <c:pie3DChart>
        <c:varyColors val="1"/>
        <c:ser>
          <c:idx val="0"/>
          <c:order val="0"/>
          <c:tx>
            <c:strRef>
              <c:f>Arkusz1!$H$1</c:f>
              <c:strCache>
                <c:ptCount val="1"/>
                <c:pt idx="0">
                  <c:v>Ilość udzielonych odpowiedzi</c:v>
                </c:pt>
              </c:strCache>
            </c:strRef>
          </c:tx>
          <c:cat>
            <c:strRef>
              <c:f>Arkusz1!$G$2:$G$11</c:f>
              <c:strCache>
                <c:ptCount val="10"/>
                <c:pt idx="0">
                  <c:v>158</c:v>
                </c:pt>
                <c:pt idx="1">
                  <c:v>160</c:v>
                </c:pt>
                <c:pt idx="2">
                  <c:v>161</c:v>
                </c:pt>
                <c:pt idx="3">
                  <c:v>162</c:v>
                </c:pt>
                <c:pt idx="4">
                  <c:v>163</c:v>
                </c:pt>
                <c:pt idx="5">
                  <c:v>165</c:v>
                </c:pt>
                <c:pt idx="6">
                  <c:v>166</c:v>
                </c:pt>
                <c:pt idx="7">
                  <c:v>169</c:v>
                </c:pt>
                <c:pt idx="8">
                  <c:v>172</c:v>
                </c:pt>
                <c:pt idx="9">
                  <c:v>brak odpowiedzi</c:v>
                </c:pt>
              </c:strCache>
            </c:strRef>
          </c:cat>
          <c:val>
            <c:numRef>
              <c:f>Arkusz1!$H$2:$H$11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4926304484686856"/>
          <c:y val="0.29398143795988518"/>
          <c:w val="0.24779746694811691"/>
          <c:h val="0.49065702101475922"/>
        </c:manualLayout>
      </c:layout>
      <c:txPr>
        <a:bodyPr/>
        <a:lstStyle/>
        <a:p>
          <a:pPr>
            <a:defRPr sz="1200"/>
          </a:pPr>
          <a:endParaRPr lang="pl-PL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"/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2.</a:t>
            </a:r>
            <a:r>
              <a:rPr lang="en-US" dirty="0" err="1" smtClean="0"/>
              <a:t>Książki</a:t>
            </a:r>
            <a:r>
              <a:rPr lang="pl-PL" dirty="0" smtClean="0"/>
              <a:t> przeczytane w grudniu.</a:t>
            </a:r>
            <a:endParaRPr lang="en-US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Arkusz1!$S$1</c:f>
              <c:strCache>
                <c:ptCount val="1"/>
                <c:pt idx="0">
                  <c:v>Książki</c:v>
                </c:pt>
              </c:strCache>
            </c:strRef>
          </c:tx>
          <c:dPt>
            <c:idx val="1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chemeClr val="bg2">
                  <a:lumMod val="75000"/>
                </a:schemeClr>
              </a:solidFill>
            </c:spPr>
          </c:dPt>
          <c:dPt>
            <c:idx val="4"/>
            <c:spPr>
              <a:solidFill>
                <a:srgbClr val="C00000"/>
              </a:solidFill>
            </c:spPr>
          </c:dPt>
          <c:val>
            <c:numRef>
              <c:f>Arkusz1!$S$2:$S$6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8</c:v>
                </c:pt>
              </c:numCache>
            </c:numRef>
          </c:val>
        </c:ser>
        <c:ser>
          <c:idx val="1"/>
          <c:order val="1"/>
          <c:tx>
            <c:strRef>
              <c:f>Arkusz1!$T$1</c:f>
              <c:strCache>
                <c:ptCount val="1"/>
                <c:pt idx="0">
                  <c:v>Ilość udzielonych odpowiedzi</c:v>
                </c:pt>
              </c:strCache>
            </c:strRef>
          </c:tx>
          <c:val>
            <c:numRef>
              <c:f>Arkusz1!$T$2:$T$6</c:f>
              <c:numCache>
                <c:formatCode>General</c:formatCode>
                <c:ptCount val="5"/>
                <c:pt idx="0">
                  <c:v>7</c:v>
                </c:pt>
                <c:pt idx="1">
                  <c:v>2</c:v>
                </c:pt>
                <c:pt idx="2">
                  <c:v>7</c:v>
                </c:pt>
                <c:pt idx="3">
                  <c:v>4</c:v>
                </c:pt>
                <c:pt idx="4">
                  <c:v>2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rtl="0">
            <a:defRPr sz="1200"/>
          </a:pPr>
          <a:endParaRPr lang="pl-PL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3.Uprawiam</a:t>
            </a:r>
            <a:r>
              <a:rPr lang="pl-PL" baseline="0" dirty="0" smtClean="0"/>
              <a:t> sport.</a:t>
            </a:r>
            <a:endParaRPr lang="en-US" dirty="0"/>
          </a:p>
        </c:rich>
      </c:tx>
      <c:layout/>
    </c:title>
    <c:plotArea>
      <c:layout>
        <c:manualLayout>
          <c:layoutTarget val="inner"/>
          <c:xMode val="edge"/>
          <c:yMode val="edge"/>
          <c:x val="3.0555555555555565E-2"/>
          <c:y val="0.2396315417689909"/>
          <c:w val="0.62998600174978125"/>
          <c:h val="0.59700995080148644"/>
        </c:manualLayout>
      </c:layout>
      <c:pieChart>
        <c:varyColors val="1"/>
        <c:ser>
          <c:idx val="0"/>
          <c:order val="0"/>
          <c:tx>
            <c:strRef>
              <c:f>Arkusz1!$X$1</c:f>
              <c:strCache>
                <c:ptCount val="1"/>
                <c:pt idx="0">
                  <c:v>Ilość udzielonych odpowiedzi</c:v>
                </c:pt>
              </c:strCache>
            </c:strRef>
          </c:tx>
          <c:dPt>
            <c:idx val="0"/>
            <c:spPr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spPr>
              <a:solidFill>
                <a:schemeClr val="accent3">
                  <a:lumMod val="50000"/>
                </a:schemeClr>
              </a:solidFill>
            </c:spPr>
          </c:dPt>
          <c:cat>
            <c:strRef>
              <c:f>Arkusz1!$W$2:$W$4</c:f>
              <c:strCache>
                <c:ptCount val="3"/>
                <c:pt idx="0">
                  <c:v>brak odpowiedzi</c:v>
                </c:pt>
                <c:pt idx="1">
                  <c:v>nie</c:v>
                </c:pt>
                <c:pt idx="2">
                  <c:v>tak</c:v>
                </c:pt>
              </c:strCache>
            </c:strRef>
          </c:cat>
          <c:val>
            <c:numRef>
              <c:f>Arkusz1!$X$2:$X$4</c:f>
              <c:numCache>
                <c:formatCode>General</c:formatCode>
                <c:ptCount val="3"/>
                <c:pt idx="0">
                  <c:v>2</c:v>
                </c:pt>
                <c:pt idx="1">
                  <c:v>14</c:v>
                </c:pt>
                <c:pt idx="2">
                  <c:v>6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200"/>
          </a:pPr>
          <a:endParaRPr lang="pl-PL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1"/>
  <c:chart>
    <c:title>
      <c:tx>
        <c:rich>
          <a:bodyPr/>
          <a:lstStyle/>
          <a:p>
            <a:pPr>
              <a:defRPr/>
            </a:pPr>
            <a:r>
              <a:rPr lang="pl-PL" sz="1800" dirty="0" smtClean="0"/>
              <a:t>4.Godzina</a:t>
            </a:r>
            <a:r>
              <a:rPr lang="pl-PL" sz="1800" baseline="0" dirty="0" smtClean="0"/>
              <a:t> odpoczynku nocnego.</a:t>
            </a:r>
            <a:endParaRPr lang="en-US" sz="1800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Arkusz1!$N$1</c:f>
              <c:strCache>
                <c:ptCount val="1"/>
                <c:pt idx="0">
                  <c:v>Ilość udzielonych odpowiedzi</c:v>
                </c:pt>
              </c:strCache>
            </c:strRef>
          </c:tx>
          <c:cat>
            <c:strRef>
              <c:f>Arkusz1!$M$2:$M$6</c:f>
              <c:strCache>
                <c:ptCount val="5"/>
                <c:pt idx="0">
                  <c:v>21.00</c:v>
                </c:pt>
                <c:pt idx="1">
                  <c:v>22.00</c:v>
                </c:pt>
                <c:pt idx="2">
                  <c:v>23.00</c:v>
                </c:pt>
                <c:pt idx="3">
                  <c:v>24.00</c:v>
                </c:pt>
                <c:pt idx="4">
                  <c:v>01.00</c:v>
                </c:pt>
              </c:strCache>
            </c:strRef>
          </c:cat>
          <c:val>
            <c:numRef>
              <c:f>Arkusz1!$N$2:$N$6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9</c:v>
                </c:pt>
                <c:pt idx="3">
                  <c:v>6</c:v>
                </c:pt>
                <c:pt idx="4">
                  <c:v>2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2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8"/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1.Rodzaj</a:t>
            </a:r>
            <a:r>
              <a:rPr lang="pl-PL" baseline="0" dirty="0" smtClean="0"/>
              <a:t> budynku mieszkalnego.</a:t>
            </a:r>
            <a:endParaRPr lang="en-US" dirty="0"/>
          </a:p>
        </c:rich>
      </c:tx>
      <c:layout>
        <c:manualLayout>
          <c:xMode val="edge"/>
          <c:yMode val="edge"/>
          <c:x val="0.13532313749650721"/>
          <c:y val="0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Arkusz1!$AT$1</c:f>
              <c:strCache>
                <c:ptCount val="1"/>
                <c:pt idx="0">
                  <c:v>Ilość udzielonych odpowiedzi</c:v>
                </c:pt>
              </c:strCache>
            </c:strRef>
          </c:tx>
          <c:cat>
            <c:strRef>
              <c:f>Arkusz1!$AS$2:$AS$3</c:f>
              <c:strCache>
                <c:ptCount val="2"/>
                <c:pt idx="0">
                  <c:v>w domu </c:v>
                </c:pt>
                <c:pt idx="1">
                  <c:v>w bloku</c:v>
                </c:pt>
              </c:strCache>
            </c:strRef>
          </c:cat>
          <c:val>
            <c:numRef>
              <c:f>Arkusz1!$AT$2:$AT$3</c:f>
              <c:numCache>
                <c:formatCode>General</c:formatCode>
                <c:ptCount val="2"/>
                <c:pt idx="0">
                  <c:v>16</c:v>
                </c:pt>
                <c:pt idx="1">
                  <c:v>6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200"/>
          </a:pPr>
          <a:endParaRPr lang="pl-PL"/>
        </a:p>
      </c:txPr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6"/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2.Miejsce</a:t>
            </a:r>
            <a:r>
              <a:rPr lang="pl-PL" baseline="0" dirty="0" smtClean="0"/>
              <a:t> zamieszkania.</a:t>
            </a:r>
            <a:endParaRPr lang="pl-PL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3548607151408873E-2"/>
          <c:y val="0.14576444120587917"/>
          <c:w val="0.76370975503062155"/>
          <c:h val="0.81714394896426057"/>
        </c:manualLayout>
      </c:layout>
      <c:pie3DChart>
        <c:varyColors val="1"/>
        <c:ser>
          <c:idx val="0"/>
          <c:order val="0"/>
          <c:tx>
            <c:strRef>
              <c:f>Arkusz1!$AX$1</c:f>
              <c:strCache>
                <c:ptCount val="1"/>
                <c:pt idx="0">
                  <c:v>Ilość udzielonych odpowiedzi</c:v>
                </c:pt>
              </c:strCache>
            </c:strRef>
          </c:tx>
          <c:cat>
            <c:strRef>
              <c:f>Arkusz1!$AW$2:$AW$3</c:f>
              <c:strCache>
                <c:ptCount val="2"/>
                <c:pt idx="0">
                  <c:v>na wsi</c:v>
                </c:pt>
                <c:pt idx="1">
                  <c:v>w mieście</c:v>
                </c:pt>
              </c:strCache>
            </c:strRef>
          </c:cat>
          <c:val>
            <c:numRef>
              <c:f>Arkusz1!$AX$2:$AX$3</c:f>
              <c:numCache>
                <c:formatCode>General</c:formatCode>
                <c:ptCount val="2"/>
                <c:pt idx="0">
                  <c:v>5</c:v>
                </c:pt>
                <c:pt idx="1">
                  <c:v>17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880712091796569"/>
          <c:y val="0.48331884692550536"/>
          <c:w val="0.21192879082034327"/>
          <c:h val="0.11888834247175152"/>
        </c:manualLayout>
      </c:layout>
      <c:txPr>
        <a:bodyPr/>
        <a:lstStyle/>
        <a:p>
          <a:pPr>
            <a:defRPr sz="1200"/>
          </a:pPr>
          <a:endParaRPr lang="pl-PL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2.Waga.</a:t>
            </a:r>
            <a:endParaRPr lang="en-US" dirty="0"/>
          </a:p>
        </c:rich>
      </c:tx>
      <c:layout>
        <c:manualLayout>
          <c:xMode val="edge"/>
          <c:yMode val="edge"/>
          <c:x val="0.41162508845450091"/>
          <c:y val="4.6127353370992934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Arkusz1!$E$14</c:f>
              <c:strCache>
                <c:ptCount val="1"/>
                <c:pt idx="0">
                  <c:v>Ilość udzielonych odpowiedzi</c:v>
                </c:pt>
              </c:strCache>
            </c:strRef>
          </c:tx>
          <c:cat>
            <c:strRef>
              <c:f>Arkusz1!$D$15:$D$26</c:f>
              <c:strCache>
                <c:ptCount val="12"/>
                <c:pt idx="0">
                  <c:v>38</c:v>
                </c:pt>
                <c:pt idx="1">
                  <c:v>30</c:v>
                </c:pt>
                <c:pt idx="2">
                  <c:v>57</c:v>
                </c:pt>
                <c:pt idx="3">
                  <c:v>65</c:v>
                </c:pt>
                <c:pt idx="4">
                  <c:v>55</c:v>
                </c:pt>
                <c:pt idx="5">
                  <c:v>50</c:v>
                </c:pt>
                <c:pt idx="6">
                  <c:v>60</c:v>
                </c:pt>
                <c:pt idx="7">
                  <c:v>65</c:v>
                </c:pt>
                <c:pt idx="8">
                  <c:v>51</c:v>
                </c:pt>
                <c:pt idx="9">
                  <c:v>47</c:v>
                </c:pt>
                <c:pt idx="10">
                  <c:v>53</c:v>
                </c:pt>
                <c:pt idx="11">
                  <c:v>brak odpowiedzi</c:v>
                </c:pt>
              </c:strCache>
            </c:strRef>
          </c:cat>
          <c:val>
            <c:numRef>
              <c:f>Arkusz1!$E$15:$E$26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7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200"/>
          </a:pPr>
          <a:endParaRPr lang="pl-PL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2.Kolor</a:t>
            </a:r>
            <a:r>
              <a:rPr lang="pl-PL" baseline="0" dirty="0" smtClean="0"/>
              <a:t> włosów</a:t>
            </a:r>
            <a:endParaRPr lang="en-US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Arkusz1!$K$1</c:f>
              <c:strCache>
                <c:ptCount val="1"/>
                <c:pt idx="0">
                  <c:v>Ilość udzielonych odpowiedzi</c:v>
                </c:pt>
              </c:strCache>
            </c:strRef>
          </c:tx>
          <c:cat>
            <c:strRef>
              <c:f>Arkusz1!$J$2:$J$5</c:f>
              <c:strCache>
                <c:ptCount val="4"/>
                <c:pt idx="0">
                  <c:v>blond</c:v>
                </c:pt>
                <c:pt idx="1">
                  <c:v>ciemny blond</c:v>
                </c:pt>
                <c:pt idx="2">
                  <c:v>brązowe</c:v>
                </c:pt>
                <c:pt idx="3">
                  <c:v>czarny</c:v>
                </c:pt>
              </c:strCache>
            </c:strRef>
          </c:cat>
          <c:val>
            <c:numRef>
              <c:f>Arkusz1!$K$2:$K$5</c:f>
              <c:numCache>
                <c:formatCode>General</c:formatCode>
                <c:ptCount val="4"/>
                <c:pt idx="0">
                  <c:v>7</c:v>
                </c:pt>
                <c:pt idx="1">
                  <c:v>4</c:v>
                </c:pt>
                <c:pt idx="2">
                  <c:v>10</c:v>
                </c:pt>
                <c:pt idx="3">
                  <c:v>1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200"/>
          </a:pPr>
          <a:endParaRPr lang="pl-PL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4.Kolor  oczu.</a:t>
            </a:r>
            <a:endParaRPr lang="en-US" dirty="0"/>
          </a:p>
        </c:rich>
      </c:tx>
      <c:layout>
        <c:manualLayout>
          <c:xMode val="edge"/>
          <c:yMode val="edge"/>
          <c:x val="0.34494060998261111"/>
          <c:y val="2.8812773484163518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7067996029115046E-2"/>
          <c:y val="0.1322035977483984"/>
          <c:w val="0.65379137981084579"/>
          <c:h val="0.84428049661148796"/>
        </c:manualLayout>
      </c:layout>
      <c:pie3DChart>
        <c:varyColors val="1"/>
        <c:ser>
          <c:idx val="0"/>
          <c:order val="0"/>
          <c:tx>
            <c:strRef>
              <c:f>'[Prezentacja matematyczna.xlsx]Arkusz1'!$E$1</c:f>
              <c:strCache>
                <c:ptCount val="1"/>
                <c:pt idx="0">
                  <c:v>Ilość udzielonych odpowiedzi</c:v>
                </c:pt>
              </c:strCache>
            </c:strRef>
          </c:tx>
          <c:dPt>
            <c:idx val="1"/>
            <c:spPr>
              <a:solidFill>
                <a:schemeClr val="accent6">
                  <a:lumMod val="50000"/>
                </a:schemeClr>
              </a:solidFill>
            </c:spPr>
          </c:dPt>
          <c:cat>
            <c:strRef>
              <c:f>'[Prezentacja matematyczna.xlsx]Arkusz1'!$D$2:$D$5</c:f>
              <c:strCache>
                <c:ptCount val="4"/>
                <c:pt idx="0">
                  <c:v>niebieski</c:v>
                </c:pt>
                <c:pt idx="1">
                  <c:v>brązowy</c:v>
                </c:pt>
                <c:pt idx="2">
                  <c:v>zielony</c:v>
                </c:pt>
                <c:pt idx="3">
                  <c:v>niebiesko-brązowe</c:v>
                </c:pt>
              </c:strCache>
            </c:strRef>
          </c:cat>
          <c:val>
            <c:numRef>
              <c:f>'[Prezentacja matematyczna.xlsx]Arkusz1'!$E$2:$E$5</c:f>
              <c:numCache>
                <c:formatCode>General</c:formatCode>
                <c:ptCount val="4"/>
                <c:pt idx="0">
                  <c:v>12</c:v>
                </c:pt>
                <c:pt idx="1">
                  <c:v>4</c:v>
                </c:pt>
                <c:pt idx="2">
                  <c:v>5</c:v>
                </c:pt>
                <c:pt idx="3">
                  <c:v>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65672362187157"/>
          <c:y val="0.25756319284911716"/>
          <c:w val="0.3337437367189503"/>
          <c:h val="0.53585639550278752"/>
        </c:manualLayout>
      </c:layout>
      <c:txPr>
        <a:bodyPr/>
        <a:lstStyle/>
        <a:p>
          <a:pPr>
            <a:defRPr sz="1200"/>
          </a:pPr>
          <a:endParaRPr lang="pl-PL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1.Rodzaj</a:t>
            </a:r>
            <a:r>
              <a:rPr lang="pl-PL" baseline="0" dirty="0" smtClean="0"/>
              <a:t> słuchanej muzyki.</a:t>
            </a:r>
            <a:endParaRPr lang="en-US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Arkusz1!$AM$1</c:f>
              <c:strCache>
                <c:ptCount val="1"/>
                <c:pt idx="0">
                  <c:v>Ilość udzielonych odpowiedzi</c:v>
                </c:pt>
              </c:strCache>
            </c:strRef>
          </c:tx>
          <c:cat>
            <c:strRef>
              <c:f>Arkusz1!$AL$2:$AL$6</c:f>
              <c:strCache>
                <c:ptCount val="5"/>
                <c:pt idx="0">
                  <c:v>metal</c:v>
                </c:pt>
                <c:pt idx="1">
                  <c:v>rap</c:v>
                </c:pt>
                <c:pt idx="2">
                  <c:v>żadnej</c:v>
                </c:pt>
                <c:pt idx="3">
                  <c:v>różnej</c:v>
                </c:pt>
                <c:pt idx="4">
                  <c:v>brak odpowiedzi</c:v>
                </c:pt>
              </c:strCache>
            </c:strRef>
          </c:cat>
          <c:val>
            <c:numRef>
              <c:f>Arkusz1!$AM$2:$AM$6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9</c:v>
                </c:pt>
                <c:pt idx="4">
                  <c:v>8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200"/>
          </a:pPr>
          <a:endParaRPr lang="pl-PL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2.Rodzaj</a:t>
            </a:r>
            <a:r>
              <a:rPr lang="pl-PL" baseline="0" dirty="0" smtClean="0"/>
              <a:t> używanych aplikacji.</a:t>
            </a:r>
            <a:endParaRPr lang="en-US" dirty="0"/>
          </a:p>
        </c:rich>
      </c:tx>
      <c:layout>
        <c:manualLayout>
          <c:xMode val="edge"/>
          <c:yMode val="edge"/>
          <c:x val="0.16952424306903754"/>
          <c:y val="3.0794638338244598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Arkusz1!$AA$1</c:f>
              <c:strCache>
                <c:ptCount val="1"/>
                <c:pt idx="0">
                  <c:v>Ilość udzielonych odpowiedzi</c:v>
                </c:pt>
              </c:strCache>
            </c:strRef>
          </c:tx>
          <c:cat>
            <c:strRef>
              <c:f>Arkusz1!$Z$2:$Z$6</c:f>
              <c:strCache>
                <c:ptCount val="5"/>
                <c:pt idx="0">
                  <c:v>Facebook</c:v>
                </c:pt>
                <c:pt idx="1">
                  <c:v>Messenger</c:v>
                </c:pt>
                <c:pt idx="2">
                  <c:v>Snapchat</c:v>
                </c:pt>
                <c:pt idx="3">
                  <c:v>Youtube</c:v>
                </c:pt>
                <c:pt idx="4">
                  <c:v>brak odpowiedzi</c:v>
                </c:pt>
              </c:strCache>
            </c:strRef>
          </c:cat>
          <c:val>
            <c:numRef>
              <c:f>Arkusz1!$AA$2:$AA$6</c:f>
              <c:numCache>
                <c:formatCode>General</c:formatCode>
                <c:ptCount val="5"/>
                <c:pt idx="0">
                  <c:v>7</c:v>
                </c:pt>
                <c:pt idx="1">
                  <c:v>4</c:v>
                </c:pt>
                <c:pt idx="2">
                  <c:v>3</c:v>
                </c:pt>
                <c:pt idx="3">
                  <c:v>3</c:v>
                </c:pt>
                <c:pt idx="4">
                  <c:v>5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200"/>
          </a:pPr>
          <a:endParaRPr lang="pl-PL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3.</a:t>
            </a:r>
            <a:r>
              <a:rPr lang="pl-PL" baseline="0" dirty="0" smtClean="0"/>
              <a:t>Rodzaj używanego telefonu.</a:t>
            </a:r>
            <a:endParaRPr lang="en-US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Arkusz1!$AF$1</c:f>
              <c:strCache>
                <c:ptCount val="1"/>
                <c:pt idx="0">
                  <c:v>Ilość udzielonych odpowiedzi</c:v>
                </c:pt>
              </c:strCache>
            </c:strRef>
          </c:tx>
          <c:cat>
            <c:strRef>
              <c:f>Arkusz1!$AE$2:$AE$8</c:f>
              <c:strCache>
                <c:ptCount val="7"/>
                <c:pt idx="0">
                  <c:v>Huawei</c:v>
                </c:pt>
                <c:pt idx="1">
                  <c:v>Samsung</c:v>
                </c:pt>
                <c:pt idx="2">
                  <c:v>Iphone</c:v>
                </c:pt>
                <c:pt idx="3">
                  <c:v>Zopo</c:v>
                </c:pt>
                <c:pt idx="4">
                  <c:v>Nie pamiętam</c:v>
                </c:pt>
                <c:pt idx="5">
                  <c:v>Xiaomi</c:v>
                </c:pt>
                <c:pt idx="6">
                  <c:v>Alcatei One TouchPop</c:v>
                </c:pt>
              </c:strCache>
            </c:strRef>
          </c:cat>
          <c:val>
            <c:numRef>
              <c:f>Arkusz1!$AF$2:$AF$8</c:f>
              <c:numCache>
                <c:formatCode>General</c:formatCode>
                <c:ptCount val="7"/>
                <c:pt idx="0">
                  <c:v>8</c:v>
                </c:pt>
                <c:pt idx="1">
                  <c:v>5</c:v>
                </c:pt>
                <c:pt idx="2">
                  <c:v>4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200"/>
          </a:pPr>
          <a:endParaRPr lang="pl-PL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4.Czas</a:t>
            </a:r>
            <a:r>
              <a:rPr lang="pl-PL" baseline="0" dirty="0" smtClean="0"/>
              <a:t> spędzany przed komputerem.</a:t>
            </a:r>
            <a:endParaRPr lang="en-US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Arkusz1!$AJ$1</c:f>
              <c:strCache>
                <c:ptCount val="1"/>
                <c:pt idx="0">
                  <c:v>Ilość udzielonych odpowiedzi</c:v>
                </c:pt>
              </c:strCache>
            </c:strRef>
          </c:tx>
          <c:cat>
            <c:strRef>
              <c:f>Arkusz1!$AI$2:$AI$9</c:f>
              <c:strCache>
                <c:ptCount val="8"/>
                <c:pt idx="0">
                  <c:v>0 godz</c:v>
                </c:pt>
                <c:pt idx="1">
                  <c:v>1 godz</c:v>
                </c:pt>
                <c:pt idx="2">
                  <c:v>2 godz</c:v>
                </c:pt>
                <c:pt idx="3">
                  <c:v>5 godz</c:v>
                </c:pt>
                <c:pt idx="4">
                  <c:v>10 godz</c:v>
                </c:pt>
                <c:pt idx="5">
                  <c:v>0.5 godz</c:v>
                </c:pt>
                <c:pt idx="6">
                  <c:v>3-6 godz</c:v>
                </c:pt>
                <c:pt idx="7">
                  <c:v>brak odpowiedzi</c:v>
                </c:pt>
              </c:strCache>
            </c:strRef>
          </c:cat>
          <c:val>
            <c:numRef>
              <c:f>Arkusz1!$AJ$2:$AJ$9</c:f>
              <c:numCache>
                <c:formatCode>General</c:formatCode>
                <c:ptCount val="8"/>
                <c:pt idx="0">
                  <c:v>3</c:v>
                </c:pt>
                <c:pt idx="1">
                  <c:v>6</c:v>
                </c:pt>
                <c:pt idx="2">
                  <c:v>5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3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200"/>
          </a:pPr>
          <a:endParaRPr lang="pl-PL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1.</a:t>
            </a:r>
            <a:r>
              <a:rPr lang="pl-PL" baseline="0" dirty="0" smtClean="0"/>
              <a:t> Czas poświęcony na naukę.</a:t>
            </a:r>
            <a:endParaRPr lang="en-US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4643968130525199E-2"/>
          <c:y val="0.16346239306743715"/>
          <c:w val="0.58047716920342129"/>
          <c:h val="0.83012417812162287"/>
        </c:manualLayout>
      </c:layout>
      <c:pie3DChart>
        <c:varyColors val="1"/>
        <c:ser>
          <c:idx val="0"/>
          <c:order val="0"/>
          <c:tx>
            <c:strRef>
              <c:f>Arkusz1!$Q$1</c:f>
              <c:strCache>
                <c:ptCount val="1"/>
                <c:pt idx="0">
                  <c:v>Ilość udzielonych odpowiedzi</c:v>
                </c:pt>
              </c:strCache>
            </c:strRef>
          </c:tx>
          <c:cat>
            <c:strRef>
              <c:f>Arkusz1!$P$2:$P$8</c:f>
              <c:strCache>
                <c:ptCount val="7"/>
                <c:pt idx="0">
                  <c:v>brak odpowiedzi</c:v>
                </c:pt>
                <c:pt idx="1">
                  <c:v>mało</c:v>
                </c:pt>
                <c:pt idx="2">
                  <c:v>2 godz</c:v>
                </c:pt>
                <c:pt idx="3">
                  <c:v>3 godz</c:v>
                </c:pt>
                <c:pt idx="4">
                  <c:v>4 godz</c:v>
                </c:pt>
                <c:pt idx="5">
                  <c:v>5 godz</c:v>
                </c:pt>
                <c:pt idx="6">
                  <c:v>1 godz</c:v>
                </c:pt>
              </c:strCache>
            </c:strRef>
          </c:cat>
          <c:val>
            <c:numRef>
              <c:f>Arkusz1!$Q$2:$Q$8</c:f>
              <c:numCache>
                <c:formatCode>General</c:formatCode>
                <c:ptCount val="7"/>
                <c:pt idx="0">
                  <c:v>4</c:v>
                </c:pt>
                <c:pt idx="1">
                  <c:v>2</c:v>
                </c:pt>
                <c:pt idx="2">
                  <c:v>4</c:v>
                </c:pt>
                <c:pt idx="3">
                  <c:v>2</c:v>
                </c:pt>
                <c:pt idx="4">
                  <c:v>4</c:v>
                </c:pt>
                <c:pt idx="5">
                  <c:v>5</c:v>
                </c:pt>
                <c:pt idx="6">
                  <c:v>1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200"/>
          </a:pPr>
          <a:endParaRPr lang="pl-PL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A0575-19AB-4FA5-BBB2-CB034DA1B036}" type="datetimeFigureOut">
              <a:rPr lang="pl-PL" smtClean="0"/>
              <a:pPr/>
              <a:t>2018-01-31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08FB-1378-44C3-AFD1-729512FF73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A0575-19AB-4FA5-BBB2-CB034DA1B036}" type="datetimeFigureOut">
              <a:rPr lang="pl-PL" smtClean="0"/>
              <a:pPr/>
              <a:t>2018-01-31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08FB-1378-44C3-AFD1-729512FF73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A0575-19AB-4FA5-BBB2-CB034DA1B036}" type="datetimeFigureOut">
              <a:rPr lang="pl-PL" smtClean="0"/>
              <a:pPr/>
              <a:t>2018-01-31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08FB-1378-44C3-AFD1-729512FF73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A0575-19AB-4FA5-BBB2-CB034DA1B036}" type="datetimeFigureOut">
              <a:rPr lang="pl-PL" smtClean="0"/>
              <a:pPr/>
              <a:t>2018-01-31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08FB-1378-44C3-AFD1-729512FF73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A0575-19AB-4FA5-BBB2-CB034DA1B036}" type="datetimeFigureOut">
              <a:rPr lang="pl-PL" smtClean="0"/>
              <a:pPr/>
              <a:t>2018-01-31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08FB-1378-44C3-AFD1-729512FF73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A0575-19AB-4FA5-BBB2-CB034DA1B036}" type="datetimeFigureOut">
              <a:rPr lang="pl-PL" smtClean="0"/>
              <a:pPr/>
              <a:t>2018-01-31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08FB-1378-44C3-AFD1-729512FF73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A0575-19AB-4FA5-BBB2-CB034DA1B036}" type="datetimeFigureOut">
              <a:rPr lang="pl-PL" smtClean="0"/>
              <a:pPr/>
              <a:t>2018-01-31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08FB-1378-44C3-AFD1-729512FF73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A0575-19AB-4FA5-BBB2-CB034DA1B036}" type="datetimeFigureOut">
              <a:rPr lang="pl-PL" smtClean="0"/>
              <a:pPr/>
              <a:t>2018-01-31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08FB-1378-44C3-AFD1-729512FF73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A0575-19AB-4FA5-BBB2-CB034DA1B036}" type="datetimeFigureOut">
              <a:rPr lang="pl-PL" smtClean="0"/>
              <a:pPr/>
              <a:t>2018-01-31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08FB-1378-44C3-AFD1-729512FF73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A0575-19AB-4FA5-BBB2-CB034DA1B036}" type="datetimeFigureOut">
              <a:rPr lang="pl-PL" smtClean="0"/>
              <a:pPr/>
              <a:t>2018-01-31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08FB-1378-44C3-AFD1-729512FF73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A0575-19AB-4FA5-BBB2-CB034DA1B036}" type="datetimeFigureOut">
              <a:rPr lang="pl-PL" smtClean="0"/>
              <a:pPr/>
              <a:t>2018-01-31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68C08FB-1378-44C3-AFD1-729512FF739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5A0575-19AB-4FA5-BBB2-CB034DA1B036}" type="datetimeFigureOut">
              <a:rPr lang="pl-PL" smtClean="0"/>
              <a:pPr/>
              <a:t>2018-01-31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8C08FB-1378-44C3-AFD1-729512FF739E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371600"/>
            <a:ext cx="8640960" cy="18288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l-PL" sz="4000" dirty="0" smtClean="0"/>
              <a:t>Projekt matematyczny na bazie przeprowadzonej ankiety.</a:t>
            </a:r>
            <a:endParaRPr lang="pl-PL" sz="4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>
            <a:normAutofit/>
          </a:bodyPr>
          <a:lstStyle/>
          <a:p>
            <a:r>
              <a:rPr lang="pl-PL" sz="4400" b="1" dirty="0" smtClean="0">
                <a:solidFill>
                  <a:srgbClr val="FF0000"/>
                </a:solidFill>
              </a:rPr>
              <a:t>Nasza klasa w liczbach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72008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Zarządzanie czasem wolnym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499992" y="2132856"/>
          <a:ext cx="4258816" cy="3595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9408"/>
                <a:gridCol w="2129408"/>
              </a:tblGrid>
              <a:tr h="43522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Nauka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Ilość udzielonych odpowiedzi</a:t>
                      </a:r>
                    </a:p>
                  </a:txBody>
                  <a:tcPr marL="0" marR="0" marT="0" marB="0" anchor="b"/>
                </a:tc>
              </a:tr>
              <a:tr h="43522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brak odpowiedzi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4</a:t>
                      </a:r>
                      <a:endParaRPr lang="pl-PL" sz="1200" b="0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43522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mało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43522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2 godz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43522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3 godz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43522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4 godz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43522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5 godz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ctr"/>
                </a:tc>
              </a:tr>
              <a:tr h="43522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 godz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6" name="Wykres 5"/>
          <p:cNvGraphicFramePr/>
          <p:nvPr/>
        </p:nvGraphicFramePr>
        <p:xfrm>
          <a:off x="323528" y="2060848"/>
          <a:ext cx="403244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932040" y="1268760"/>
          <a:ext cx="3754760" cy="5040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7380"/>
                <a:gridCol w="1877380"/>
              </a:tblGrid>
              <a:tr h="87342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Książki przeczytane w grudniu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Ilość udzielonych odpowiedzi</a:t>
                      </a:r>
                    </a:p>
                  </a:txBody>
                  <a:tcPr marL="0" marR="0" marT="0" marB="0" anchor="b"/>
                </a:tc>
              </a:tr>
              <a:tr h="83342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0" marR="0" marT="0" marB="0" anchor="ctr"/>
                </a:tc>
              </a:tr>
              <a:tr h="83342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83342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0" marR="0" marT="0" marB="0" anchor="ctr"/>
                </a:tc>
              </a:tr>
              <a:tr h="83342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83342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5" name="Wykres 4"/>
          <p:cNvGraphicFramePr/>
          <p:nvPr/>
        </p:nvGraphicFramePr>
        <p:xfrm>
          <a:off x="251520" y="1124744"/>
          <a:ext cx="424847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5004048" y="1628800"/>
          <a:ext cx="3744416" cy="453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7241"/>
                <a:gridCol w="1877175"/>
              </a:tblGrid>
              <a:tr h="113412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Uprawiam sport w wolnym czasie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Ilość udzielonych odpowiedzi</a:t>
                      </a:r>
                    </a:p>
                  </a:txBody>
                  <a:tcPr marL="0" marR="0" marT="0" marB="0" anchor="b"/>
                </a:tc>
              </a:tr>
              <a:tr h="113412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brak odpowiedzi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113412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nie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0" marR="0" marT="0" marB="0" anchor="ctr"/>
                </a:tc>
              </a:tr>
              <a:tr h="113412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tak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5" name="Wykres 4"/>
          <p:cNvGraphicFramePr/>
          <p:nvPr/>
        </p:nvGraphicFramePr>
        <p:xfrm>
          <a:off x="251520" y="1412776"/>
          <a:ext cx="453650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644008" y="1468570"/>
          <a:ext cx="4042792" cy="5080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1396"/>
                <a:gridCol w="2021396"/>
              </a:tblGrid>
              <a:tr h="80674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Godziny odpoczynku nocnego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Ilość udzielonych odpowiedzi</a:t>
                      </a:r>
                    </a:p>
                  </a:txBody>
                  <a:tcPr marL="0" marR="0" marT="0" marB="0" anchor="b"/>
                </a:tc>
              </a:tr>
              <a:tr h="85156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21.00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85156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22.00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85156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23.00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0" marR="0" marT="0" marB="0" anchor="ctr"/>
                </a:tc>
              </a:tr>
              <a:tr h="85156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24.00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marT="0" marB="0" anchor="ctr"/>
                </a:tc>
              </a:tr>
              <a:tr h="85156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01.00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5" name="Wykres 4"/>
          <p:cNvGraphicFramePr/>
          <p:nvPr/>
        </p:nvGraphicFramePr>
        <p:xfrm>
          <a:off x="323528" y="1484784"/>
          <a:ext cx="417646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64807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pl-PL" dirty="0" smtClean="0"/>
              <a:t>Otoczenie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5436096" y="2420888"/>
          <a:ext cx="3168352" cy="367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584176"/>
              </a:tblGrid>
              <a:tr h="122413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Rodzaj budynku mieszkalnego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Ilość udzielonych odpowiedzi</a:t>
                      </a:r>
                    </a:p>
                  </a:txBody>
                  <a:tcPr marL="0" marR="0" marT="0" marB="0" anchor="b"/>
                </a:tc>
              </a:tr>
              <a:tr h="122413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w domu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0" marR="0" marT="0" marB="0" anchor="ctr"/>
                </a:tc>
              </a:tr>
              <a:tr h="122413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w bloku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5" name="Wykres 4"/>
          <p:cNvGraphicFramePr/>
          <p:nvPr/>
        </p:nvGraphicFramePr>
        <p:xfrm>
          <a:off x="467544" y="2492896"/>
          <a:ext cx="475252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5220072" y="1196752"/>
          <a:ext cx="3466728" cy="4608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3364"/>
                <a:gridCol w="1733364"/>
              </a:tblGrid>
              <a:tr h="153617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Miejsce zamieszkania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Ilość udzielonych odpowiedzi</a:t>
                      </a:r>
                    </a:p>
                  </a:txBody>
                  <a:tcPr marL="0" marR="0" marT="0" marB="0" anchor="b"/>
                </a:tc>
              </a:tr>
              <a:tr h="153617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na wsi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ctr"/>
                </a:tc>
              </a:tr>
              <a:tr h="153617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w mieście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5" name="Wykres 4"/>
          <p:cNvGraphicFramePr/>
          <p:nvPr/>
        </p:nvGraphicFramePr>
        <p:xfrm>
          <a:off x="395536" y="1196752"/>
          <a:ext cx="464400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064896" cy="85496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l-PL" dirty="0" smtClean="0"/>
              <a:t>Dane podstawowe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716016" y="2441398"/>
          <a:ext cx="3744416" cy="3637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872208"/>
              </a:tblGrid>
              <a:tr h="718890">
                <a:tc>
                  <a:txBody>
                    <a:bodyPr/>
                    <a:lstStyle/>
                    <a:p>
                      <a:r>
                        <a:rPr lang="pl-PL" dirty="0" smtClean="0"/>
                        <a:t>Wzrost w cm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Ilość udzielonych</a:t>
                      </a:r>
                      <a:r>
                        <a:rPr lang="pl-PL" baseline="0" dirty="0" smtClean="0"/>
                        <a:t> odpowiedzi</a:t>
                      </a:r>
                      <a:endParaRPr lang="pl-PL" dirty="0"/>
                    </a:p>
                  </a:txBody>
                  <a:tcPr/>
                </a:tc>
              </a:tr>
              <a:tr h="27231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158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27231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160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27231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161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27231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162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27231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163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27231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165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27231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166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27231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169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27231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172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27231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brak odpowiedzi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9" name="Wykres 8"/>
          <p:cNvGraphicFramePr/>
          <p:nvPr/>
        </p:nvGraphicFramePr>
        <p:xfrm>
          <a:off x="179512" y="2204864"/>
          <a:ext cx="424847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5580112" y="980731"/>
          <a:ext cx="3312368" cy="4762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963"/>
                <a:gridCol w="1871405"/>
              </a:tblGrid>
              <a:tr h="68776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Waga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Ilość udzielonych odpowiedzi</a:t>
                      </a:r>
                    </a:p>
                  </a:txBody>
                  <a:tcPr marL="0" marR="0" marT="0" marB="0" anchor="b"/>
                </a:tc>
              </a:tr>
              <a:tr h="32833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2833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2833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2833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2833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2833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32833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2833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2833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2833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2833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2833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brak odpowiedzi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5" name="Wykres 4"/>
          <p:cNvGraphicFramePr/>
          <p:nvPr/>
        </p:nvGraphicFramePr>
        <p:xfrm>
          <a:off x="251520" y="908720"/>
          <a:ext cx="507605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5364088" y="1196751"/>
          <a:ext cx="3456384" cy="4752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0739"/>
                <a:gridCol w="1765645"/>
              </a:tblGrid>
              <a:tr h="95050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Kolor   </a:t>
                      </a:r>
                      <a:r>
                        <a:rPr lang="pl-P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włosów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Ilość udzielonych odpowiedzi</a:t>
                      </a:r>
                    </a:p>
                  </a:txBody>
                  <a:tcPr marL="0" marR="0" marT="0" marB="0" anchor="b"/>
                </a:tc>
              </a:tr>
              <a:tr h="95050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blond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7</a:t>
                      </a:r>
                    </a:p>
                  </a:txBody>
                  <a:tcPr marL="0" marR="0" marT="0" marB="0" anchor="ctr"/>
                </a:tc>
              </a:tr>
              <a:tr h="95050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ciemny </a:t>
                      </a:r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blond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95050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brązowe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10</a:t>
                      </a:r>
                    </a:p>
                  </a:txBody>
                  <a:tcPr marL="0" marR="0" marT="0" marB="0" anchor="ctr"/>
                </a:tc>
              </a:tr>
              <a:tr h="95050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czarny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5" name="Wykres 4"/>
          <p:cNvGraphicFramePr/>
          <p:nvPr/>
        </p:nvGraphicFramePr>
        <p:xfrm>
          <a:off x="280472" y="1124744"/>
          <a:ext cx="49396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5364088" y="1124745"/>
          <a:ext cx="3456384" cy="475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5984"/>
                <a:gridCol w="2000400"/>
              </a:tblGrid>
              <a:tr h="153364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Kolor oczu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Ilość udzielonych odpowiedzi</a:t>
                      </a:r>
                    </a:p>
                  </a:txBody>
                  <a:tcPr marL="0" marR="0" marT="0" marB="0" anchor="b"/>
                </a:tc>
              </a:tr>
              <a:tr h="73215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niebieski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12</a:t>
                      </a:r>
                    </a:p>
                  </a:txBody>
                  <a:tcPr marL="0" marR="0" marT="0" marB="0" anchor="ctr"/>
                </a:tc>
              </a:tr>
              <a:tr h="73215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brązowy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73215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zielony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5</a:t>
                      </a:r>
                    </a:p>
                  </a:txBody>
                  <a:tcPr marL="0" marR="0" marT="0" marB="0" anchor="ctr"/>
                </a:tc>
              </a:tr>
              <a:tr h="102243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niebiesko-brązowe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5" name="Symbol zastępczy zawartości 3"/>
          <p:cNvGraphicFramePr>
            <a:graphicFrameLocks/>
          </p:cNvGraphicFramePr>
          <p:nvPr/>
        </p:nvGraphicFramePr>
        <p:xfrm>
          <a:off x="467544" y="1124744"/>
          <a:ext cx="4591344" cy="4848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568952" cy="7920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pl-PL" dirty="0" smtClean="0"/>
              <a:t>Media i programy społecznościowe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932040" y="2266890"/>
          <a:ext cx="3240360" cy="3960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180"/>
                <a:gridCol w="1620180"/>
              </a:tblGrid>
              <a:tr h="74097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Rodzaj muzyki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Ilość udzielonych odpowiedzi</a:t>
                      </a:r>
                    </a:p>
                  </a:txBody>
                  <a:tcPr marL="0" marR="0" marT="0" marB="0" anchor="b"/>
                </a:tc>
              </a:tr>
              <a:tr h="62751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metal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62751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rap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62751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żadnej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62751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różnej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0" marR="0" marT="0" marB="0" anchor="ctr"/>
                </a:tc>
              </a:tr>
              <a:tr h="62751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brak odpowiedzi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6" name="Wykres 5"/>
          <p:cNvGraphicFramePr/>
          <p:nvPr/>
        </p:nvGraphicFramePr>
        <p:xfrm>
          <a:off x="251520" y="2204864"/>
          <a:ext cx="446449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716016" y="980730"/>
          <a:ext cx="4032448" cy="518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2016224"/>
              </a:tblGrid>
              <a:tr h="86409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Rodzaj aplikacji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Ilość udzielonych odpowiedzi</a:t>
                      </a:r>
                    </a:p>
                  </a:txBody>
                  <a:tcPr marL="0" marR="0" marT="0" marB="0" anchor="b"/>
                </a:tc>
              </a:tr>
              <a:tr h="86409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Facebook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0" marR="0" marT="0" marB="0" anchor="ctr"/>
                </a:tc>
              </a:tr>
              <a:tr h="86409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Messenger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86409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Snapchat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86409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Youtube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86409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brak odpowiedzi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7" name="Wykres 6"/>
          <p:cNvGraphicFramePr/>
          <p:nvPr/>
        </p:nvGraphicFramePr>
        <p:xfrm>
          <a:off x="251520" y="1052736"/>
          <a:ext cx="417646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860032" y="1124744"/>
          <a:ext cx="4032448" cy="518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2016224"/>
              </a:tblGrid>
              <a:tr h="64807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Rodzaj telefonu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Ilość udzielonych odpowiedzi</a:t>
                      </a:r>
                    </a:p>
                  </a:txBody>
                  <a:tcPr marL="0" marR="0" marT="0" marB="0" anchor="b"/>
                </a:tc>
              </a:tr>
              <a:tr h="64807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0" marR="0" marT="0" marB="0" anchor="ctr"/>
                </a:tc>
              </a:tr>
              <a:tr h="64807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Samsung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ctr"/>
                </a:tc>
              </a:tr>
              <a:tr h="64807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Iphone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64807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Zopo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64807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Nie pamiętam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64807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Xiaomi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64807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Alcatei One TouchPop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5" name="Wykres 4"/>
          <p:cNvGraphicFramePr/>
          <p:nvPr/>
        </p:nvGraphicFramePr>
        <p:xfrm>
          <a:off x="179512" y="1124744"/>
          <a:ext cx="439248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5004048" y="1237142"/>
          <a:ext cx="3672408" cy="5249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204"/>
                <a:gridCol w="1836204"/>
              </a:tblGrid>
              <a:tr h="78937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Czas spędzany przed komputerem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Ilość udzielonych odpowiedzi</a:t>
                      </a:r>
                    </a:p>
                  </a:txBody>
                  <a:tcPr marL="0" marR="0" marT="0" marB="0" anchor="b"/>
                </a:tc>
              </a:tr>
              <a:tr h="55335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0 godz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55335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 godz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marT="0" marB="0" anchor="ctr"/>
                </a:tc>
              </a:tr>
              <a:tr h="55335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2 godz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ctr"/>
                </a:tc>
              </a:tr>
              <a:tr h="55335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5 godz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55335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10 godz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55335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0.5 godz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55335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3-6 godz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55335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brak odpowiedzi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6" name="Wykres 5"/>
          <p:cNvGraphicFramePr/>
          <p:nvPr/>
        </p:nvGraphicFramePr>
        <p:xfrm>
          <a:off x="251520" y="1268760"/>
          <a:ext cx="439248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353</TotalTime>
  <Words>337</Words>
  <Application>Microsoft Office PowerPoint</Application>
  <PresentationFormat>Pokaz na ekranie (4:3)</PresentationFormat>
  <Paragraphs>206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Przepływ</vt:lpstr>
      <vt:lpstr>Projekt matematyczny na bazie przeprowadzonej ankiety.</vt:lpstr>
      <vt:lpstr>Dane podstawowe</vt:lpstr>
      <vt:lpstr>Slajd 3</vt:lpstr>
      <vt:lpstr>Slajd 4</vt:lpstr>
      <vt:lpstr>Slajd 5</vt:lpstr>
      <vt:lpstr>Media i programy społecznościowe</vt:lpstr>
      <vt:lpstr>Slajd 7</vt:lpstr>
      <vt:lpstr>Slajd 8</vt:lpstr>
      <vt:lpstr>Slajd 9</vt:lpstr>
      <vt:lpstr>Zarządzanie czasem wolnym</vt:lpstr>
      <vt:lpstr>Slajd 11</vt:lpstr>
      <vt:lpstr>Slajd 12</vt:lpstr>
      <vt:lpstr>Slajd 13</vt:lpstr>
      <vt:lpstr>Otoczenie</vt:lpstr>
      <vt:lpstr>Slajd 15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Woyto</dc:creator>
  <cp:lastModifiedBy>Beata</cp:lastModifiedBy>
  <cp:revision>71</cp:revision>
  <dcterms:created xsi:type="dcterms:W3CDTF">2018-01-10T15:41:44Z</dcterms:created>
  <dcterms:modified xsi:type="dcterms:W3CDTF">2018-01-31T20:37:48Z</dcterms:modified>
</cp:coreProperties>
</file>